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308" r:id="rId3"/>
    <p:sldId id="312" r:id="rId4"/>
    <p:sldId id="313" r:id="rId5"/>
    <p:sldId id="314" r:id="rId6"/>
    <p:sldId id="315" r:id="rId7"/>
    <p:sldId id="316" r:id="rId8"/>
    <p:sldId id="317" r:id="rId9"/>
    <p:sldId id="318" r:id="rId10"/>
    <p:sldId id="319" r:id="rId11"/>
    <p:sldId id="320" r:id="rId12"/>
    <p:sldId id="321" r:id="rId13"/>
    <p:sldId id="337"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0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referred Customer" initials="P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3F049D-5D86-4A52-B9E5-82EC13C101BD}" type="datetimeFigureOut">
              <a:rPr lang="en-US" smtClean="0"/>
              <a:t>7/16/2017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2779A8-BBEE-4278-9214-B5F98072C9F9}" type="slidenum">
              <a:rPr lang="en-US" smtClean="0"/>
              <a:t>‹#›</a:t>
            </a:fld>
            <a:endParaRPr lang="en-US" dirty="0"/>
          </a:p>
        </p:txBody>
      </p:sp>
    </p:spTree>
    <p:extLst>
      <p:ext uri="{BB962C8B-B14F-4D97-AF65-F5344CB8AC3E}">
        <p14:creationId xmlns:p14="http://schemas.microsoft.com/office/powerpoint/2010/main" val="146766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CBAA2D-2C65-4F5D-81FD-A9C9FF9A3D5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935805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20574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76006606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20813"/>
            <a:ext cx="8032750"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50" y="3352800"/>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Rectangle 4"/>
          <p:cNvSpPr/>
          <p:nvPr userDrawn="1"/>
        </p:nvSpPr>
        <p:spPr bwMode="auto">
          <a:xfrm>
            <a:off x="0" y="5715000"/>
            <a:ext cx="9144000" cy="1141413"/>
          </a:xfrm>
          <a:prstGeom prst="rect">
            <a:avLst/>
          </a:prstGeom>
          <a:gradFill>
            <a:gsLst>
              <a:gs pos="0">
                <a:schemeClr val="accent5">
                  <a:lumMod val="50000"/>
                  <a:alpha val="30000"/>
                </a:schemeClr>
              </a:gs>
              <a:gs pos="100000">
                <a:schemeClr val="accent5">
                  <a:lumMod val="50000"/>
                </a:schemeClr>
              </a:gs>
            </a:gsLst>
          </a:gradFill>
          <a:ln>
            <a:headEnd type="none" w="med" len="med"/>
            <a:tailEnd type="none" w="med" len="med"/>
          </a:ln>
          <a:effectLst/>
          <a:scene3d>
            <a:camera prst="orthographicFront" fov="0">
              <a:rot lat="0" lon="0" rev="0"/>
            </a:camera>
            <a:lightRig rig="glow" dir="t">
              <a:rot lat="0" lon="0" rev="6360000"/>
            </a:lightRig>
          </a:scene3d>
          <a:sp3d prstMaterial="flat">
            <a:bevelT w="0" h="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Trebuchet MS" pitchFamily="34" charset="0"/>
            </a:endParaRPr>
          </a:p>
        </p:txBody>
      </p:sp>
      <p:sp>
        <p:nvSpPr>
          <p:cNvPr id="7" name="Text Placeholder 6"/>
          <p:cNvSpPr>
            <a:spLocks noGrp="1"/>
          </p:cNvSpPr>
          <p:nvPr>
            <p:ph type="body" sz="quarter" idx="10" hasCustomPrompt="1"/>
          </p:nvPr>
        </p:nvSpPr>
        <p:spPr>
          <a:xfrm>
            <a:off x="1072886" y="4648200"/>
            <a:ext cx="7690114" cy="1073150"/>
          </a:xfrm>
          <a:effectLst>
            <a:reflection blurRad="6350" stA="52000" endA="300" endPos="35000" dir="5400000" sy="-100000" algn="bl" rotWithShape="0"/>
          </a:effectLst>
        </p:spPr>
        <p:txBody>
          <a:bodyPr anchor="t"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37708324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698871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7604635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823445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897301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7075500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85112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968413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extLst>
      <p:ext uri="{BB962C8B-B14F-4D97-AF65-F5344CB8AC3E}">
        <p14:creationId xmlns:p14="http://schemas.microsoft.com/office/powerpoint/2010/main" val="320686953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Demo, Video etc. &quot;special&quot; slides">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420813"/>
            <a:ext cx="8032750"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50" y="3352800"/>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Rectangle 4"/>
          <p:cNvSpPr/>
          <p:nvPr userDrawn="1"/>
        </p:nvSpPr>
        <p:spPr bwMode="auto">
          <a:xfrm>
            <a:off x="0" y="5715000"/>
            <a:ext cx="9144000" cy="1141413"/>
          </a:xfrm>
          <a:prstGeom prst="rect">
            <a:avLst/>
          </a:prstGeom>
          <a:gradFill>
            <a:gsLst>
              <a:gs pos="0">
                <a:schemeClr val="accent5">
                  <a:lumMod val="50000"/>
                  <a:alpha val="30000"/>
                </a:schemeClr>
              </a:gs>
              <a:gs pos="100000">
                <a:schemeClr val="accent5">
                  <a:lumMod val="50000"/>
                </a:schemeClr>
              </a:gs>
            </a:gsLst>
          </a:gradFill>
          <a:ln>
            <a:headEnd type="none" w="med" len="med"/>
            <a:tailEnd type="none" w="med" len="med"/>
          </a:ln>
          <a:effectLst/>
          <a:scene3d>
            <a:camera prst="orthographicFront" fov="0">
              <a:rot lat="0" lon="0" rev="0"/>
            </a:camera>
            <a:lightRig rig="glow" dir="t">
              <a:rot lat="0" lon="0" rev="6360000"/>
            </a:lightRig>
          </a:scene3d>
          <a:sp3d prstMaterial="flat">
            <a:bevelT w="0" h="0"/>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Trebuchet MS" pitchFamily="34" charset="0"/>
            </a:endParaRPr>
          </a:p>
        </p:txBody>
      </p:sp>
      <p:sp>
        <p:nvSpPr>
          <p:cNvPr id="7" name="Text Placeholder 6"/>
          <p:cNvSpPr>
            <a:spLocks noGrp="1"/>
          </p:cNvSpPr>
          <p:nvPr>
            <p:ph type="body" sz="quarter" idx="10" hasCustomPrompt="1"/>
          </p:nvPr>
        </p:nvSpPr>
        <p:spPr>
          <a:xfrm>
            <a:off x="1072886" y="4648200"/>
            <a:ext cx="7690114" cy="1073150"/>
          </a:xfrm>
          <a:effectLst>
            <a:reflection blurRad="6350" stA="52000" endA="300" endPos="35000" dir="5400000" sy="-100000" algn="bl" rotWithShape="0"/>
          </a:effectLst>
        </p:spPr>
        <p:txBody>
          <a:bodyPr anchor="t" anchorCtr="0">
            <a:noAutofit/>
            <a:scene3d>
              <a:camera prst="orthographicFront"/>
              <a:lightRig rig="flat" dir="t"/>
            </a:scene3d>
            <a:sp3d extrusionH="88900" contourW="2540">
              <a:bevelT w="38100" h="31750"/>
              <a:contourClr>
                <a:srgbClr val="F4A234"/>
              </a:contourClr>
            </a:sp3d>
          </a:bodyPr>
          <a:lstStyle>
            <a:lvl1pPr marL="0" indent="0" algn="r">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extLst>
      <p:ext uri="{BB962C8B-B14F-4D97-AF65-F5344CB8AC3E}">
        <p14:creationId xmlns:p14="http://schemas.microsoft.com/office/powerpoint/2010/main" val="22895444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97779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457200" indent="-457200" algn="l" defTabSz="914363" rtl="0" eaLnBrk="1" latinLnBrk="0" hangingPunct="1">
        <a:lnSpc>
          <a:spcPct val="90000"/>
        </a:lnSpc>
        <a:spcBef>
          <a:spcPct val="20000"/>
        </a:spcBef>
        <a:buFontTx/>
        <a:buBlip>
          <a:blip r:embed="rId14"/>
        </a:buBlip>
        <a:defRPr sz="3200" kern="1200">
          <a:solidFill>
            <a:schemeClr val="tx1"/>
          </a:solidFill>
          <a:effectLst>
            <a:outerShdw blurRad="38100" dist="38100" dir="2700000" algn="tl">
              <a:srgbClr val="000000">
                <a:alpha val="43137"/>
              </a:srgbClr>
            </a:outerShdw>
          </a:effectLst>
          <a:latin typeface="+mn-lt"/>
          <a:ea typeface="+mn-ea"/>
          <a:cs typeface="+mn-cs"/>
        </a:defRPr>
      </a:lvl1pPr>
      <a:lvl2pPr marL="854075" indent="-396875" algn="l" defTabSz="914363" rtl="0" eaLnBrk="1" latinLnBrk="0" hangingPunct="1">
        <a:lnSpc>
          <a:spcPct val="90000"/>
        </a:lnSpc>
        <a:spcBef>
          <a:spcPct val="20000"/>
        </a:spcBef>
        <a:buFontTx/>
        <a:buBlip>
          <a:blip r:embed="rId15"/>
        </a:buBlip>
        <a:defRPr sz="2800" kern="1200">
          <a:solidFill>
            <a:schemeClr val="tx1"/>
          </a:solidFill>
          <a:effectLst>
            <a:outerShdw blurRad="38100" dist="38100" dir="2700000" algn="tl">
              <a:srgbClr val="000000">
                <a:alpha val="43137"/>
              </a:srgbClr>
            </a:outerShdw>
          </a:effectLst>
          <a:latin typeface="+mn-lt"/>
          <a:ea typeface="+mn-ea"/>
          <a:cs typeface="+mn-cs"/>
        </a:defRPr>
      </a:lvl2pPr>
      <a:lvl3pPr marL="1258888" indent="-404813" algn="l" defTabSz="914363" rtl="0" eaLnBrk="1" latinLnBrk="0" hangingPunct="1">
        <a:lnSpc>
          <a:spcPct val="90000"/>
        </a:lnSpc>
        <a:spcBef>
          <a:spcPct val="20000"/>
        </a:spcBef>
        <a:buFontTx/>
        <a:buBlip>
          <a:blip r:embed="rId15"/>
        </a:buBlip>
        <a:defRPr sz="2400" kern="1200">
          <a:solidFill>
            <a:schemeClr val="tx1"/>
          </a:solidFill>
          <a:effectLst>
            <a:outerShdw blurRad="38100" dist="38100" dir="2700000" algn="tl">
              <a:srgbClr val="000000">
                <a:alpha val="43137"/>
              </a:srgbClr>
            </a:outerShdw>
          </a:effectLst>
          <a:latin typeface="+mn-lt"/>
          <a:ea typeface="+mn-ea"/>
          <a:cs typeface="+mn-cs"/>
        </a:defRPr>
      </a:lvl3pPr>
      <a:lvl4pPr marL="1604963" indent="-346075" algn="l" defTabSz="914363" rtl="0" eaLnBrk="1" latinLnBrk="0" hangingPunct="1">
        <a:lnSpc>
          <a:spcPct val="90000"/>
        </a:lnSpc>
        <a:spcBef>
          <a:spcPct val="20000"/>
        </a:spcBef>
        <a:buFontTx/>
        <a:buBlip>
          <a:blip r:embed="rId15"/>
        </a:buBlip>
        <a:defRPr sz="2400" kern="1200">
          <a:solidFill>
            <a:schemeClr val="tx1"/>
          </a:solidFill>
          <a:effectLst>
            <a:outerShdw blurRad="38100" dist="38100" dir="2700000" algn="tl">
              <a:srgbClr val="000000">
                <a:alpha val="43137"/>
              </a:srgbClr>
            </a:outerShdw>
          </a:effectLst>
          <a:latin typeface="+mn-lt"/>
          <a:ea typeface="+mn-ea"/>
          <a:cs typeface="+mn-cs"/>
        </a:defRPr>
      </a:lvl4pPr>
      <a:lvl5pPr marL="1941513" indent="-336550" algn="l" defTabSz="914363" rtl="0" eaLnBrk="1" latinLnBrk="0" hangingPunct="1">
        <a:lnSpc>
          <a:spcPct val="90000"/>
        </a:lnSpc>
        <a:spcBef>
          <a:spcPct val="20000"/>
        </a:spcBef>
        <a:buFontTx/>
        <a:buBlip>
          <a:blip r:embed="rId15"/>
        </a:buBlip>
        <a:defRPr sz="2400" kern="1200">
          <a:solidFill>
            <a:schemeClr val="tx1"/>
          </a:solidFill>
          <a:effectLst>
            <a:outerShdw blurRad="38100" dist="38100" dir="2700000" algn="tl">
              <a:srgbClr val="000000">
                <a:alpha val="43137"/>
              </a:srgbClr>
            </a:outerShdw>
          </a:effectLst>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L72h7bk6HZs"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953000"/>
            <a:ext cx="5637010" cy="1143000"/>
          </a:xfrm>
        </p:spPr>
        <p:txBody>
          <a:bodyPr/>
          <a:lstStyle/>
          <a:p>
            <a:r>
              <a:rPr lang="en-US" sz="2600" b="1" dirty="0">
                <a:solidFill>
                  <a:schemeClr val="tx1">
                    <a:lumMod val="95000"/>
                  </a:schemeClr>
                </a:solidFill>
              </a:rPr>
              <a:t>Logan University</a:t>
            </a:r>
          </a:p>
          <a:p>
            <a:r>
              <a:rPr lang="en-US" sz="2400" dirty="0">
                <a:solidFill>
                  <a:schemeClr val="tx1">
                    <a:lumMod val="95000"/>
                  </a:schemeClr>
                </a:solidFill>
              </a:rPr>
              <a:t>College of Health Sciences</a:t>
            </a:r>
          </a:p>
          <a:p>
            <a:r>
              <a:rPr lang="en-US" sz="2200" dirty="0">
                <a:solidFill>
                  <a:schemeClr val="tx1">
                    <a:lumMod val="95000"/>
                  </a:schemeClr>
                </a:solidFill>
              </a:rPr>
              <a:t>David Beavers, MEd, DC, </a:t>
            </a:r>
            <a:r>
              <a:rPr lang="en-US" sz="2200" dirty="0" smtClean="0">
                <a:solidFill>
                  <a:schemeClr val="tx1">
                    <a:lumMod val="95000"/>
                  </a:schemeClr>
                </a:solidFill>
              </a:rPr>
              <a:t>MPH, FIACA</a:t>
            </a:r>
            <a:endParaRPr lang="en-US" sz="2200" dirty="0">
              <a:solidFill>
                <a:schemeClr val="tx1">
                  <a:lumMod val="95000"/>
                </a:schemeClr>
              </a:solidFill>
            </a:endParaRPr>
          </a:p>
        </p:txBody>
      </p:sp>
      <p:sp>
        <p:nvSpPr>
          <p:cNvPr id="2" name="Title 1"/>
          <p:cNvSpPr>
            <a:spLocks noGrp="1"/>
          </p:cNvSpPr>
          <p:nvPr>
            <p:ph type="ctrTitle"/>
          </p:nvPr>
        </p:nvSpPr>
        <p:spPr>
          <a:xfrm>
            <a:off x="1142999" y="914400"/>
            <a:ext cx="7501773" cy="1447800"/>
          </a:xfrm>
        </p:spPr>
        <p:txBody>
          <a:bodyPr/>
          <a:lstStyle/>
          <a:p>
            <a:r>
              <a:rPr lang="en-US" sz="4400" dirty="0"/>
              <a:t>Introduction to Public Health</a:t>
            </a:r>
            <a:r>
              <a:rPr lang="en-US" sz="4000" dirty="0"/>
              <a:t/>
            </a:r>
            <a:br>
              <a:rPr lang="en-US" sz="4000" dirty="0"/>
            </a:br>
            <a:r>
              <a:rPr lang="en-US" sz="2800" dirty="0"/>
              <a:t>PUBH01101</a:t>
            </a:r>
            <a:endParaRPr lang="en-US" sz="2800" b="0" dirty="0">
              <a:solidFill>
                <a:schemeClr val="tx1"/>
              </a:solidFill>
            </a:endParaRPr>
          </a:p>
        </p:txBody>
      </p:sp>
      <p:pic>
        <p:nvPicPr>
          <p:cNvPr id="1026" name="Picture 2" descr="P:\Logan Logos\4-Logan Seal\Lo Res Jpegs - Web_Word_PPT\Logan Seal Blue 5in rgb 72dpi L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4724400"/>
            <a:ext cx="1219994" cy="11719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66799" y="2590800"/>
            <a:ext cx="7577974" cy="1815882"/>
          </a:xfrm>
          <a:prstGeom prst="rect">
            <a:avLst/>
          </a:prstGeom>
          <a:noFill/>
        </p:spPr>
        <p:txBody>
          <a:bodyPr wrap="square" rtlCol="0">
            <a:spAutoFit/>
          </a:bodyPr>
          <a:lstStyle/>
          <a:p>
            <a:r>
              <a:rPr lang="en-US" sz="5400"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cs typeface="Arial" charset="0"/>
              </a:rPr>
              <a:t>Healthcare </a:t>
            </a:r>
            <a:r>
              <a:rPr lang="en-US" sz="54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cs typeface="Arial" charset="0"/>
              </a:rPr>
              <a:t>Institutions</a:t>
            </a:r>
          </a:p>
          <a:p>
            <a:endParaRPr lang="en-US" sz="2600" dirty="0" smtClean="0">
              <a:solidFill>
                <a:prstClr val="white"/>
              </a:solidFill>
            </a:endParaRPr>
          </a:p>
          <a:p>
            <a:r>
              <a:rPr lang="en-US" sz="3200" b="1" dirty="0" smtClean="0">
                <a:solidFill>
                  <a:srgbClr val="002060"/>
                </a:solidFill>
              </a:rPr>
              <a:t>Session 11</a:t>
            </a:r>
            <a:endParaRPr lang="en-US" sz="3200" b="1" dirty="0">
              <a:solidFill>
                <a:srgbClr val="002060"/>
              </a:solidFill>
            </a:endParaRPr>
          </a:p>
        </p:txBody>
      </p:sp>
    </p:spTree>
    <p:extLst>
      <p:ext uri="{BB962C8B-B14F-4D97-AF65-F5344CB8AC3E}">
        <p14:creationId xmlns:p14="http://schemas.microsoft.com/office/powerpoint/2010/main" val="245180206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664797"/>
          </a:xfrm>
        </p:spPr>
        <p:txBody>
          <a:bodyPr/>
          <a:lstStyle/>
          <a:p>
            <a:pPr algn="ctr"/>
            <a:r>
              <a:rPr lang="en-US" dirty="0" smtClean="0"/>
              <a:t>NOTE</a:t>
            </a:r>
            <a:endParaRPr lang="en-US" sz="3600" dirty="0" smtClean="0"/>
          </a:p>
        </p:txBody>
      </p:sp>
      <p:sp>
        <p:nvSpPr>
          <p:cNvPr id="4099" name="Content Placeholder 2"/>
          <p:cNvSpPr>
            <a:spLocks noGrp="1"/>
          </p:cNvSpPr>
          <p:nvPr>
            <p:ph idx="1"/>
          </p:nvPr>
        </p:nvSpPr>
        <p:spPr>
          <a:xfrm>
            <a:off x="381000" y="1412875"/>
            <a:ext cx="8382000" cy="1107996"/>
          </a:xfrm>
        </p:spPr>
        <p:txBody>
          <a:bodyPr/>
          <a:lstStyle/>
          <a:p>
            <a:pPr>
              <a:spcBef>
                <a:spcPct val="0"/>
              </a:spcBef>
            </a:pPr>
            <a:r>
              <a:rPr lang="en-US" sz="2800" dirty="0" smtClean="0"/>
              <a:t>PowerPoints and assigned readings are designed to complement each other</a:t>
            </a:r>
          </a:p>
          <a:p>
            <a:pPr lvl="1">
              <a:spcBef>
                <a:spcPct val="0"/>
              </a:spcBef>
            </a:pPr>
            <a:r>
              <a:rPr lang="en-US" sz="2400" dirty="0" smtClean="0"/>
              <a:t>Be sure to do assigned textbook and outside readings</a:t>
            </a:r>
          </a:p>
        </p:txBody>
      </p:sp>
    </p:spTree>
    <p:extLst>
      <p:ext uri="{BB962C8B-B14F-4D97-AF65-F5344CB8AC3E}">
        <p14:creationId xmlns:p14="http://schemas.microsoft.com/office/powerpoint/2010/main" val="108437852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lstStyle/>
          <a:p>
            <a:r>
              <a:rPr lang="en-US" dirty="0" smtClean="0"/>
              <a:t>Learning Objectives</a:t>
            </a:r>
          </a:p>
        </p:txBody>
      </p:sp>
      <p:sp>
        <p:nvSpPr>
          <p:cNvPr id="4099" name="Content Placeholder 2"/>
          <p:cNvSpPr>
            <a:spLocks noGrp="1"/>
          </p:cNvSpPr>
          <p:nvPr>
            <p:ph idx="1"/>
          </p:nvPr>
        </p:nvSpPr>
        <p:spPr/>
        <p:txBody>
          <a:bodyPr/>
          <a:lstStyle/>
          <a:p>
            <a:r>
              <a:rPr lang="en-US" sz="3000" dirty="0" smtClean="0"/>
              <a:t>Identify a range of inpatient healthcare facilities that exist in the United States</a:t>
            </a:r>
          </a:p>
          <a:p>
            <a:r>
              <a:rPr lang="en-US" sz="3000" dirty="0" smtClean="0"/>
              <a:t>Identify a range of outpatient healthcare facilities that exist in the United States</a:t>
            </a:r>
          </a:p>
          <a:p>
            <a:r>
              <a:rPr lang="en-US" sz="3000" dirty="0" smtClean="0"/>
              <a:t>Describe approaches being used to define and measure the quality of health care</a:t>
            </a:r>
          </a:p>
          <a:p>
            <a:r>
              <a:rPr lang="en-US" sz="3000" dirty="0" smtClean="0"/>
              <a:t>Describe types of coordination of care and methods available to facilitate coordination of care</a:t>
            </a:r>
          </a:p>
        </p:txBody>
      </p:sp>
    </p:spTree>
    <p:extLst>
      <p:ext uri="{BB962C8B-B14F-4D97-AF65-F5344CB8AC3E}">
        <p14:creationId xmlns:p14="http://schemas.microsoft.com/office/powerpoint/2010/main" val="306741420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381000"/>
            <a:ext cx="8229600" cy="1143000"/>
          </a:xfrm>
        </p:spPr>
        <p:txBody>
          <a:bodyPr/>
          <a:lstStyle/>
          <a:p>
            <a:r>
              <a:rPr lang="en-US" dirty="0" smtClean="0"/>
              <a:t>Learning Objectives</a:t>
            </a:r>
          </a:p>
        </p:txBody>
      </p:sp>
      <p:sp>
        <p:nvSpPr>
          <p:cNvPr id="4099" name="Content Placeholder 2"/>
          <p:cNvSpPr>
            <a:spLocks noGrp="1"/>
          </p:cNvSpPr>
          <p:nvPr>
            <p:ph idx="1"/>
          </p:nvPr>
        </p:nvSpPr>
        <p:spPr/>
        <p:txBody>
          <a:bodyPr/>
          <a:lstStyle/>
          <a:p>
            <a:r>
              <a:rPr lang="en-US" sz="3000" dirty="0" smtClean="0"/>
              <a:t>Identify ways that healthcare systems and Medicare demonstration projects are attempting to improve the quality of care</a:t>
            </a:r>
          </a:p>
          <a:p>
            <a:r>
              <a:rPr lang="en-US" sz="3000" dirty="0" smtClean="0"/>
              <a:t>Identify roles that may be played by electronic medical records in improving the delivery of health care</a:t>
            </a:r>
          </a:p>
          <a:p>
            <a:r>
              <a:rPr lang="en-US" sz="3000" dirty="0" smtClean="0"/>
              <a:t>Identify components of medical malpractice and disclosure of medical errors</a:t>
            </a:r>
          </a:p>
        </p:txBody>
      </p:sp>
    </p:spTree>
    <p:extLst>
      <p:ext uri="{BB962C8B-B14F-4D97-AF65-F5344CB8AC3E}">
        <p14:creationId xmlns:p14="http://schemas.microsoft.com/office/powerpoint/2010/main" val="1915956462"/>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lstStyle/>
          <a:p>
            <a:r>
              <a:rPr lang="en-US" dirty="0" smtClean="0"/>
              <a:t>Vignette 1</a:t>
            </a:r>
            <a:endParaRPr lang="en-US" dirty="0" smtClean="0">
              <a:solidFill>
                <a:srgbClr val="FF0000"/>
              </a:solidFill>
            </a:endParaRPr>
          </a:p>
        </p:txBody>
      </p:sp>
      <p:sp>
        <p:nvSpPr>
          <p:cNvPr id="3" name="Content Placeholder 2"/>
          <p:cNvSpPr>
            <a:spLocks noGrp="1"/>
          </p:cNvSpPr>
          <p:nvPr>
            <p:ph idx="1"/>
          </p:nvPr>
        </p:nvSpPr>
        <p:spPr>
          <a:xfrm>
            <a:off x="457200" y="1600200"/>
            <a:ext cx="8458200" cy="4800600"/>
          </a:xfrm>
        </p:spPr>
        <p:txBody>
          <a:bodyPr rtlCol="0">
            <a:normAutofit fontScale="92500"/>
          </a:bodyPr>
          <a:lstStyle/>
          <a:p>
            <a:pPr marL="0" indent="0" fontAlgn="auto">
              <a:spcAft>
                <a:spcPts val="0"/>
              </a:spcAft>
              <a:buNone/>
              <a:defRPr/>
            </a:pPr>
            <a:r>
              <a:rPr lang="en-US" sz="3000" dirty="0" smtClean="0"/>
              <a:t>George did not have health insurance and went to the emergency room whenever he needed care. They always treated him there, but then tried to get him connected to a primary care facility. He was not eligible for care at the VA facilities, so they sent him to the local community health center, which they called the “safety net” provider. George did go there and they tried to treat his problems and get him his medicines. When he got sick, however, George went back to the emergency department. Even George agreed that it was not the best way to get care, but he wondered:</a:t>
            </a:r>
          </a:p>
          <a:p>
            <a:pPr marL="0" indent="0" fontAlgn="auto">
              <a:spcAft>
                <a:spcPts val="0"/>
              </a:spcAft>
              <a:buNone/>
              <a:defRPr/>
            </a:pPr>
            <a:r>
              <a:rPr lang="en-US" sz="3000" dirty="0"/>
              <a:t>	</a:t>
            </a:r>
            <a:r>
              <a:rPr lang="en-US" sz="3000" dirty="0" smtClean="0"/>
              <a:t>What is needed to make the system work better?</a:t>
            </a:r>
          </a:p>
        </p:txBody>
      </p:sp>
    </p:spTree>
    <p:extLst>
      <p:ext uri="{BB962C8B-B14F-4D97-AF65-F5344CB8AC3E}">
        <p14:creationId xmlns:p14="http://schemas.microsoft.com/office/powerpoint/2010/main" val="269439330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381000"/>
            <a:ext cx="8229600" cy="1143000"/>
          </a:xfrm>
        </p:spPr>
        <p:txBody>
          <a:bodyPr/>
          <a:lstStyle/>
          <a:p>
            <a:r>
              <a:rPr lang="en-US" dirty="0" smtClean="0"/>
              <a:t>Vignette 2</a:t>
            </a:r>
            <a:endParaRPr lang="en-US" dirty="0" smtClean="0">
              <a:solidFill>
                <a:srgbClr val="FF0000"/>
              </a:solidFill>
            </a:endParaRPr>
          </a:p>
        </p:txBody>
      </p:sp>
      <p:sp>
        <p:nvSpPr>
          <p:cNvPr id="3" name="Content Placeholder 2"/>
          <p:cNvSpPr>
            <a:spLocks noGrp="1"/>
          </p:cNvSpPr>
          <p:nvPr>
            <p:ph idx="1"/>
          </p:nvPr>
        </p:nvSpPr>
        <p:spPr>
          <a:xfrm>
            <a:off x="457200" y="1600200"/>
            <a:ext cx="8229600" cy="4724400"/>
          </a:xfrm>
        </p:spPr>
        <p:txBody>
          <a:bodyPr rtlCol="0">
            <a:noAutofit/>
          </a:bodyPr>
          <a:lstStyle/>
          <a:p>
            <a:pPr marL="0" indent="0" fontAlgn="auto">
              <a:lnSpc>
                <a:spcPct val="80000"/>
              </a:lnSpc>
              <a:spcAft>
                <a:spcPts val="0"/>
              </a:spcAft>
              <a:buNone/>
              <a:defRPr/>
            </a:pPr>
            <a:r>
              <a:rPr lang="en-US" sz="2800" dirty="0" smtClean="0"/>
              <a:t>Laura had breast cancer and it had spread. Her medical records were on file at the hospital, at four doctor’s offices, in two emergency rooms, and at an outpatient imaging facility. No one seemed to know how to put the system together. Whenever her old records were essential, they asked her to go get a copy of them and bring them to her next appointment. That worked for a while, but when she ended up in the emergency room, her records just were not available. There must be a better way, Laura thought to herself. </a:t>
            </a:r>
          </a:p>
          <a:p>
            <a:pPr marL="0" indent="0" fontAlgn="auto">
              <a:lnSpc>
                <a:spcPct val="80000"/>
              </a:lnSpc>
              <a:spcAft>
                <a:spcPts val="0"/>
              </a:spcAft>
              <a:buNone/>
              <a:defRPr/>
            </a:pPr>
            <a:r>
              <a:rPr lang="en-US" sz="2800" dirty="0"/>
              <a:t>	</a:t>
            </a:r>
            <a:r>
              <a:rPr lang="en-US" sz="2800" dirty="0" smtClean="0"/>
              <a:t>Has the healthcare system not discovered the Internet yet?</a:t>
            </a:r>
          </a:p>
        </p:txBody>
      </p:sp>
    </p:spTree>
    <p:extLst>
      <p:ext uri="{BB962C8B-B14F-4D97-AF65-F5344CB8AC3E}">
        <p14:creationId xmlns:p14="http://schemas.microsoft.com/office/powerpoint/2010/main" val="4049908700"/>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1143000"/>
          </a:xfrm>
        </p:spPr>
        <p:txBody>
          <a:bodyPr/>
          <a:lstStyle/>
          <a:p>
            <a:r>
              <a:rPr lang="en-US" dirty="0" smtClean="0"/>
              <a:t>Vignette 3</a:t>
            </a:r>
            <a:endParaRPr lang="en-US" dirty="0" smtClean="0">
              <a:solidFill>
                <a:srgbClr val="FF0000"/>
              </a:solidFill>
            </a:endParaRPr>
          </a:p>
        </p:txBody>
      </p:sp>
      <p:sp>
        <p:nvSpPr>
          <p:cNvPr id="6147" name="Content Placeholder 2"/>
          <p:cNvSpPr>
            <a:spLocks noGrp="1"/>
          </p:cNvSpPr>
          <p:nvPr>
            <p:ph idx="1"/>
          </p:nvPr>
        </p:nvSpPr>
        <p:spPr/>
        <p:txBody>
          <a:bodyPr/>
          <a:lstStyle/>
          <a:p>
            <a:pPr marL="0" indent="0">
              <a:lnSpc>
                <a:spcPct val="80000"/>
              </a:lnSpc>
              <a:buNone/>
            </a:pPr>
            <a:r>
              <a:rPr lang="en-US" sz="2800" dirty="0" smtClean="0"/>
              <a:t>Fred ended his walk one day at the emergency room. He seemed confused about how to get home. “It looks like we are dealing with Alzheimer’s,” his doctor told Fred’s wife, Sonya, at their next appointment. Taking care of Fred at home was not easy. Home health aides and occasional weekend relief called “respite care” eased the burden for a while. The new assisted living facilities looked attractive, but Fred’s family just could not afford one. When Fred fell and broke his hip, he required hospitalization for surgery. The hospital discharge planner arranged for a skilled nursing home for rehabilitation services paid for by Medicare. </a:t>
            </a:r>
          </a:p>
        </p:txBody>
      </p:sp>
    </p:spTree>
    <p:extLst>
      <p:ext uri="{BB962C8B-B14F-4D97-AF65-F5344CB8AC3E}">
        <p14:creationId xmlns:p14="http://schemas.microsoft.com/office/powerpoint/2010/main" val="158869872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381000"/>
            <a:ext cx="8229600" cy="664797"/>
          </a:xfrm>
        </p:spPr>
        <p:txBody>
          <a:bodyPr/>
          <a:lstStyle/>
          <a:p>
            <a:r>
              <a:rPr lang="en-US" dirty="0" smtClean="0"/>
              <a:t>Vignette 3 </a:t>
            </a:r>
            <a:r>
              <a:rPr lang="en-US" sz="4000" dirty="0" smtClean="0"/>
              <a:t>(cont.)</a:t>
            </a:r>
            <a:endParaRPr lang="en-US" sz="4000" dirty="0" smtClean="0">
              <a:solidFill>
                <a:srgbClr val="FF0000"/>
              </a:solidFill>
            </a:endParaRPr>
          </a:p>
        </p:txBody>
      </p:sp>
      <p:sp>
        <p:nvSpPr>
          <p:cNvPr id="6147" name="Content Placeholder 2"/>
          <p:cNvSpPr>
            <a:spLocks noGrp="1"/>
          </p:cNvSpPr>
          <p:nvPr>
            <p:ph idx="1"/>
          </p:nvPr>
        </p:nvSpPr>
        <p:spPr>
          <a:xfrm>
            <a:off x="381000" y="1412875"/>
            <a:ext cx="8382000" cy="3886577"/>
          </a:xfrm>
        </p:spPr>
        <p:txBody>
          <a:bodyPr/>
          <a:lstStyle/>
          <a:p>
            <a:pPr marL="0" indent="0">
              <a:lnSpc>
                <a:spcPct val="80000"/>
              </a:lnSpc>
              <a:buNone/>
            </a:pPr>
            <a:r>
              <a:rPr lang="en-US" sz="2800" dirty="0" smtClean="0"/>
              <a:t>After a few weeks there, the only alternative was long-term or custodial care in a nursing home paid for by Medicaid. The care at the nursing home was not what the family had expected. The staff did clean Fred up before the announced family visits, but once when the family arrived unannounced, they were shocked to see Fred lying half-naked in his wheelchair. The end came almost two years from the day they moved him to the nursing home. Looking back, the family asked: </a:t>
            </a:r>
          </a:p>
          <a:p>
            <a:pPr marL="0" indent="0">
              <a:lnSpc>
                <a:spcPct val="80000"/>
              </a:lnSpc>
              <a:buNone/>
            </a:pPr>
            <a:r>
              <a:rPr lang="en-US" sz="2800" dirty="0"/>
              <a:t>	</a:t>
            </a:r>
            <a:r>
              <a:rPr lang="en-US" sz="2800" dirty="0" smtClean="0"/>
              <a:t>Can the healthcare system do better at addressing the needs of Alzheimer’s patients?</a:t>
            </a:r>
          </a:p>
        </p:txBody>
      </p:sp>
    </p:spTree>
    <p:extLst>
      <p:ext uri="{BB962C8B-B14F-4D97-AF65-F5344CB8AC3E}">
        <p14:creationId xmlns:p14="http://schemas.microsoft.com/office/powerpoint/2010/main" val="3732817325"/>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dirty="0" smtClean="0"/>
              <a:t>Concepts to Consider (1)</a:t>
            </a:r>
            <a:endParaRPr lang="en-US" dirty="0"/>
          </a:p>
        </p:txBody>
      </p:sp>
      <p:sp>
        <p:nvSpPr>
          <p:cNvPr id="8195" name="Content Placeholder 2"/>
          <p:cNvSpPr>
            <a:spLocks noGrp="1"/>
          </p:cNvSpPr>
          <p:nvPr>
            <p:ph idx="1"/>
          </p:nvPr>
        </p:nvSpPr>
        <p:spPr/>
        <p:txBody>
          <a:bodyPr/>
          <a:lstStyle/>
          <a:p>
            <a:r>
              <a:rPr lang="en-US" dirty="0" smtClean="0"/>
              <a:t>What institutions make up the healthcare system?</a:t>
            </a:r>
          </a:p>
          <a:p>
            <a:r>
              <a:rPr lang="en-US" dirty="0" smtClean="0"/>
              <a:t>What types of inpatient facilities exist in the </a:t>
            </a:r>
            <a:br>
              <a:rPr lang="en-US" dirty="0" smtClean="0"/>
            </a:br>
            <a:r>
              <a:rPr lang="en-US" dirty="0" smtClean="0"/>
              <a:t>United States?</a:t>
            </a:r>
          </a:p>
          <a:p>
            <a:r>
              <a:rPr lang="en-US" dirty="0" smtClean="0"/>
              <a:t>What types of outpatient facilities exist in the </a:t>
            </a:r>
            <a:br>
              <a:rPr lang="en-US" dirty="0" smtClean="0"/>
            </a:br>
            <a:r>
              <a:rPr lang="en-US" dirty="0" smtClean="0"/>
              <a:t>United States?</a:t>
            </a:r>
          </a:p>
          <a:p>
            <a:r>
              <a:rPr lang="en-US" dirty="0" smtClean="0"/>
              <a:t>What do we mean by the quality of healthcare services?</a:t>
            </a:r>
          </a:p>
        </p:txBody>
      </p:sp>
    </p:spTree>
    <p:extLst>
      <p:ext uri="{BB962C8B-B14F-4D97-AF65-F5344CB8AC3E}">
        <p14:creationId xmlns:p14="http://schemas.microsoft.com/office/powerpoint/2010/main" val="333311894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dirty="0"/>
              <a:t>Concepts to Consider (</a:t>
            </a:r>
            <a:r>
              <a:rPr lang="en-US" dirty="0" smtClean="0"/>
              <a:t>2)</a:t>
            </a:r>
            <a:endParaRPr lang="en-US" dirty="0"/>
          </a:p>
        </p:txBody>
      </p:sp>
      <p:sp>
        <p:nvSpPr>
          <p:cNvPr id="8195" name="Content Placeholder 2"/>
          <p:cNvSpPr>
            <a:spLocks noGrp="1"/>
          </p:cNvSpPr>
          <p:nvPr>
            <p:ph idx="1"/>
          </p:nvPr>
        </p:nvSpPr>
        <p:spPr/>
        <p:txBody>
          <a:bodyPr/>
          <a:lstStyle/>
          <a:p>
            <a:r>
              <a:rPr lang="en-US" dirty="0" smtClean="0"/>
              <a:t>How can health care be coordinated among the multiple institutions that provide healthcare services?</a:t>
            </a:r>
          </a:p>
          <a:p>
            <a:r>
              <a:rPr lang="en-US" dirty="0" smtClean="0"/>
              <a:t>What types of coordination of care are needed and what purposes do they serve?</a:t>
            </a:r>
          </a:p>
          <a:p>
            <a:r>
              <a:rPr lang="en-US" dirty="0" smtClean="0"/>
              <a:t>What types of healthcare delivery systems are being developed and how can they help ensure coordination of healthcare?</a:t>
            </a:r>
            <a:endParaRPr lang="en-US" dirty="0"/>
          </a:p>
        </p:txBody>
      </p:sp>
    </p:spTree>
    <p:extLst>
      <p:ext uri="{BB962C8B-B14F-4D97-AF65-F5344CB8AC3E}">
        <p14:creationId xmlns:p14="http://schemas.microsoft.com/office/powerpoint/2010/main" val="325342285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a:bodyPr>
          <a:lstStyle/>
          <a:p>
            <a:pPr fontAlgn="auto">
              <a:spcAft>
                <a:spcPts val="0"/>
              </a:spcAft>
              <a:defRPr/>
            </a:pPr>
            <a:r>
              <a:rPr lang="en-US" dirty="0"/>
              <a:t>Concepts to Consider  </a:t>
            </a:r>
            <a:r>
              <a:rPr lang="en-US" dirty="0" smtClean="0"/>
              <a:t>(3)</a:t>
            </a:r>
            <a:endParaRPr lang="en-US" dirty="0"/>
          </a:p>
        </p:txBody>
      </p:sp>
      <p:sp>
        <p:nvSpPr>
          <p:cNvPr id="8195" name="Content Placeholder 2"/>
          <p:cNvSpPr>
            <a:spLocks noGrp="1"/>
          </p:cNvSpPr>
          <p:nvPr>
            <p:ph idx="1"/>
          </p:nvPr>
        </p:nvSpPr>
        <p:spPr/>
        <p:txBody>
          <a:bodyPr/>
          <a:lstStyle/>
          <a:p>
            <a:r>
              <a:rPr lang="en-US" sz="2800" dirty="0" smtClean="0"/>
              <a:t>How can electronic medical records be used to facilitate coordination of care and improve quality?</a:t>
            </a:r>
          </a:p>
          <a:p>
            <a:r>
              <a:rPr lang="en-US" sz="2800" dirty="0" smtClean="0"/>
              <a:t>How is technology being used to improve the quality of care?</a:t>
            </a:r>
          </a:p>
          <a:p>
            <a:r>
              <a:rPr lang="en-US" sz="2800" dirty="0" smtClean="0"/>
              <a:t>What mechanisms are being used to monitor and ensure the quality of health care in the United States?</a:t>
            </a:r>
          </a:p>
          <a:p>
            <a:r>
              <a:rPr lang="en-US" sz="2800" dirty="0" smtClean="0"/>
              <a:t>Can disclosing medical errors contribute to quality of care and serve as an alternative to malpractice?</a:t>
            </a:r>
            <a:endParaRPr lang="en-US" sz="2800" dirty="0"/>
          </a:p>
        </p:txBody>
      </p:sp>
    </p:spTree>
    <p:extLst>
      <p:ext uri="{BB962C8B-B14F-4D97-AF65-F5344CB8AC3E}">
        <p14:creationId xmlns:p14="http://schemas.microsoft.com/office/powerpoint/2010/main" val="2963356436"/>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839200" cy="1143000"/>
          </a:xfrm>
        </p:spPr>
        <p:txBody>
          <a:bodyPr rtlCol="0">
            <a:noAutofit/>
          </a:bodyPr>
          <a:lstStyle/>
          <a:p>
            <a:pPr fontAlgn="auto">
              <a:spcAft>
                <a:spcPts val="0"/>
              </a:spcAft>
              <a:defRPr/>
            </a:pPr>
            <a:r>
              <a:rPr lang="en-US" dirty="0" smtClean="0"/>
              <a:t>Overview of the US Health and Medicine Institution</a:t>
            </a:r>
            <a:endParaRPr lang="en-US" dirty="0"/>
          </a:p>
        </p:txBody>
      </p:sp>
      <p:sp>
        <p:nvSpPr>
          <p:cNvPr id="5" name="Content Placeholder 3"/>
          <p:cNvSpPr>
            <a:spLocks noGrp="1"/>
          </p:cNvSpPr>
          <p:nvPr>
            <p:ph idx="1"/>
          </p:nvPr>
        </p:nvSpPr>
        <p:spPr>
          <a:xfrm>
            <a:off x="457200" y="2103437"/>
            <a:ext cx="8382000" cy="3625608"/>
          </a:xfrm>
        </p:spPr>
        <p:txBody>
          <a:bodyPr/>
          <a:lstStyle/>
          <a:p>
            <a:r>
              <a:rPr lang="en-US" b="1" dirty="0" smtClean="0"/>
              <a:t>See video from Kahn Academy at:</a:t>
            </a:r>
          </a:p>
          <a:p>
            <a:pPr lvl="1"/>
            <a:r>
              <a:rPr lang="en-US" dirty="0">
                <a:hlinkClick r:id="rId2"/>
              </a:rPr>
              <a:t>https://</a:t>
            </a:r>
            <a:r>
              <a:rPr lang="en-US" dirty="0" smtClean="0">
                <a:hlinkClick r:id="rId2"/>
              </a:rPr>
              <a:t>www.youtube.com/watch?v=L72h7bk6HZs</a:t>
            </a:r>
            <a:endParaRPr lang="en-US" dirty="0" smtClean="0"/>
          </a:p>
          <a:p>
            <a:r>
              <a:rPr lang="en-US" b="1" dirty="0"/>
              <a:t>First half about government </a:t>
            </a:r>
            <a:r>
              <a:rPr lang="en-US" b="1" i="1" dirty="0"/>
              <a:t>and</a:t>
            </a:r>
            <a:r>
              <a:rPr lang="en-US" b="1" dirty="0"/>
              <a:t> second half about health and medicine (4:51)</a:t>
            </a:r>
          </a:p>
          <a:p>
            <a:pPr lvl="1"/>
            <a:r>
              <a:rPr lang="en-US" b="1" i="1" dirty="0"/>
              <a:t>Watch first half </a:t>
            </a:r>
            <a:r>
              <a:rPr lang="en-US" dirty="0" smtClean="0"/>
              <a:t>about government systems for </a:t>
            </a:r>
            <a:r>
              <a:rPr lang="en-US" dirty="0"/>
              <a:t>a foundation to better understand second </a:t>
            </a:r>
            <a:r>
              <a:rPr lang="en-US" dirty="0" smtClean="0"/>
              <a:t>half about health</a:t>
            </a:r>
            <a:endParaRPr lang="en-US" dirty="0"/>
          </a:p>
          <a:p>
            <a:pPr marL="457200" lvl="1" indent="0">
              <a:buNone/>
            </a:pPr>
            <a:endParaRPr lang="en-US" dirty="0" smtClean="0"/>
          </a:p>
        </p:txBody>
      </p:sp>
    </p:spTree>
    <p:extLst>
      <p:ext uri="{BB962C8B-B14F-4D97-AF65-F5344CB8AC3E}">
        <p14:creationId xmlns:p14="http://schemas.microsoft.com/office/powerpoint/2010/main" val="262854274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839200" cy="1143000"/>
          </a:xfrm>
        </p:spPr>
        <p:txBody>
          <a:bodyPr rtlCol="0">
            <a:noAutofit/>
          </a:bodyPr>
          <a:lstStyle/>
          <a:p>
            <a:pPr fontAlgn="auto">
              <a:spcAft>
                <a:spcPts val="0"/>
              </a:spcAft>
              <a:defRPr/>
            </a:pPr>
            <a:r>
              <a:rPr lang="en-US" dirty="0" smtClean="0"/>
              <a:t>What Institutions Make Up the Healthcare System?</a:t>
            </a:r>
            <a:endParaRPr lang="en-US" dirty="0"/>
          </a:p>
        </p:txBody>
      </p:sp>
      <p:sp>
        <p:nvSpPr>
          <p:cNvPr id="5" name="Content Placeholder 3"/>
          <p:cNvSpPr>
            <a:spLocks noGrp="1"/>
          </p:cNvSpPr>
          <p:nvPr>
            <p:ph idx="1"/>
          </p:nvPr>
        </p:nvSpPr>
        <p:spPr>
          <a:xfrm>
            <a:off x="457200" y="2103437"/>
            <a:ext cx="8382000" cy="3268587"/>
          </a:xfrm>
        </p:spPr>
        <p:txBody>
          <a:bodyPr/>
          <a:lstStyle/>
          <a:p>
            <a:r>
              <a:rPr lang="en-US" b="1" dirty="0" smtClean="0">
                <a:solidFill>
                  <a:srgbClr val="FFFF00"/>
                </a:solidFill>
              </a:rPr>
              <a:t>Impatient facilities</a:t>
            </a:r>
          </a:p>
          <a:p>
            <a:pPr lvl="1"/>
            <a:r>
              <a:rPr lang="en-US" dirty="0" smtClean="0"/>
              <a:t>Patients remain in facility for at least 24 hours</a:t>
            </a:r>
          </a:p>
          <a:p>
            <a:pPr lvl="1"/>
            <a:r>
              <a:rPr lang="en-US" dirty="0" smtClean="0"/>
              <a:t>Hospitals, skilled nursing and rehabilitation facilities, nursing homes, and institutional hospices</a:t>
            </a:r>
          </a:p>
          <a:p>
            <a:r>
              <a:rPr lang="en-US" b="1" dirty="0" smtClean="0">
                <a:solidFill>
                  <a:srgbClr val="FFFF00"/>
                </a:solidFill>
              </a:rPr>
              <a:t>Outpatient facilities</a:t>
            </a:r>
          </a:p>
          <a:p>
            <a:pPr lvl="1"/>
            <a:r>
              <a:rPr lang="en-US" dirty="0" smtClean="0"/>
              <a:t>Provide clinical services by one or more clinicians</a:t>
            </a:r>
          </a:p>
          <a:p>
            <a:pPr lvl="1"/>
            <a:r>
              <a:rPr lang="en-US" dirty="0" smtClean="0"/>
              <a:t>Provide diagnostic testing or treatment</a:t>
            </a:r>
            <a:endParaRPr lang="en-US" dirty="0"/>
          </a:p>
        </p:txBody>
      </p:sp>
    </p:spTree>
    <p:extLst>
      <p:ext uri="{BB962C8B-B14F-4D97-AF65-F5344CB8AC3E}">
        <p14:creationId xmlns:p14="http://schemas.microsoft.com/office/powerpoint/2010/main" val="338057965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pPr fontAlgn="auto">
              <a:spcAft>
                <a:spcPts val="0"/>
              </a:spcAft>
              <a:defRPr/>
            </a:pPr>
            <a:r>
              <a:rPr lang="en-US" dirty="0" smtClean="0"/>
              <a:t>What Types of Inpatient Facilities Exist in the United States?</a:t>
            </a:r>
            <a:endParaRPr lang="en-US" dirty="0"/>
          </a:p>
        </p:txBody>
      </p:sp>
      <p:sp>
        <p:nvSpPr>
          <p:cNvPr id="5" name="Content Placeholder 3"/>
          <p:cNvSpPr>
            <a:spLocks noGrp="1"/>
          </p:cNvSpPr>
          <p:nvPr>
            <p:ph idx="1"/>
          </p:nvPr>
        </p:nvSpPr>
        <p:spPr>
          <a:xfrm>
            <a:off x="457200" y="2103437"/>
            <a:ext cx="8458200" cy="3761030"/>
          </a:xfrm>
        </p:spPr>
        <p:txBody>
          <a:bodyPr/>
          <a:lstStyle/>
          <a:p>
            <a:r>
              <a:rPr lang="en-US" dirty="0" smtClean="0"/>
              <a:t>Two types of </a:t>
            </a:r>
            <a:r>
              <a:rPr lang="en-US" i="1" dirty="0" smtClean="0">
                <a:solidFill>
                  <a:srgbClr val="FFFF00"/>
                </a:solidFill>
              </a:rPr>
              <a:t>inpatient</a:t>
            </a:r>
            <a:r>
              <a:rPr lang="en-US" dirty="0" smtClean="0">
                <a:solidFill>
                  <a:srgbClr val="FFFF00"/>
                </a:solidFill>
              </a:rPr>
              <a:t> </a:t>
            </a:r>
            <a:r>
              <a:rPr lang="en-US" dirty="0" smtClean="0"/>
              <a:t>facilities:</a:t>
            </a:r>
          </a:p>
          <a:p>
            <a:pPr lvl="1"/>
            <a:r>
              <a:rPr lang="en-US" b="1" dirty="0" smtClean="0">
                <a:solidFill>
                  <a:srgbClr val="FFFF00"/>
                </a:solidFill>
              </a:rPr>
              <a:t>Hospitals </a:t>
            </a:r>
          </a:p>
          <a:p>
            <a:pPr lvl="2"/>
            <a:r>
              <a:rPr lang="en-US" sz="2800" dirty="0" smtClean="0"/>
              <a:t>Generally designed for short-term stays</a:t>
            </a:r>
          </a:p>
          <a:p>
            <a:pPr lvl="2"/>
            <a:r>
              <a:rPr lang="en-US" sz="2800" dirty="0" smtClean="0"/>
              <a:t>General and specialty hospitals</a:t>
            </a:r>
          </a:p>
          <a:p>
            <a:pPr lvl="2"/>
            <a:r>
              <a:rPr lang="en-US" sz="2800" dirty="0" smtClean="0"/>
              <a:t>Nonprofit, for-profit, or investor-owned</a:t>
            </a:r>
          </a:p>
          <a:p>
            <a:pPr lvl="1"/>
            <a:r>
              <a:rPr lang="en-US" b="1" dirty="0" smtClean="0">
                <a:solidFill>
                  <a:srgbClr val="FFFF00"/>
                </a:solidFill>
              </a:rPr>
              <a:t>Long-term care facilities</a:t>
            </a:r>
          </a:p>
          <a:p>
            <a:pPr lvl="2"/>
            <a:r>
              <a:rPr lang="en-US" sz="2800" dirty="0" smtClean="0"/>
              <a:t>Custodial care with limited healthcare services</a:t>
            </a:r>
          </a:p>
          <a:p>
            <a:pPr lvl="2"/>
            <a:r>
              <a:rPr lang="en-US" sz="2800" dirty="0" smtClean="0"/>
              <a:t>Nursing homes, assisted-living facilities </a:t>
            </a:r>
            <a:endParaRPr lang="en-US" sz="2800" dirty="0"/>
          </a:p>
        </p:txBody>
      </p:sp>
    </p:spTree>
    <p:extLst>
      <p:ext uri="{BB962C8B-B14F-4D97-AF65-F5344CB8AC3E}">
        <p14:creationId xmlns:p14="http://schemas.microsoft.com/office/powerpoint/2010/main" val="245736640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r>
              <a:rPr lang="en-US" dirty="0" smtClean="0"/>
              <a:t>What Types of Outpatient Facilities Exist in the United States?</a:t>
            </a:r>
            <a:endParaRPr lang="en-US" dirty="0"/>
          </a:p>
        </p:txBody>
      </p:sp>
      <p:sp>
        <p:nvSpPr>
          <p:cNvPr id="5" name="Content Placeholder 3"/>
          <p:cNvSpPr>
            <a:spLocks noGrp="1"/>
          </p:cNvSpPr>
          <p:nvPr>
            <p:ph idx="1"/>
          </p:nvPr>
        </p:nvSpPr>
        <p:spPr>
          <a:xfrm>
            <a:off x="457200" y="2103437"/>
            <a:ext cx="8229600" cy="3761030"/>
          </a:xfrm>
        </p:spPr>
        <p:txBody>
          <a:bodyPr/>
          <a:lstStyle/>
          <a:p>
            <a:r>
              <a:rPr lang="en-US" dirty="0" smtClean="0"/>
              <a:t>Two types of </a:t>
            </a:r>
            <a:r>
              <a:rPr lang="en-US" i="1" dirty="0" smtClean="0">
                <a:solidFill>
                  <a:srgbClr val="FFFF00"/>
                </a:solidFill>
              </a:rPr>
              <a:t>outpatient</a:t>
            </a:r>
            <a:r>
              <a:rPr lang="en-US" dirty="0" smtClean="0"/>
              <a:t> facilities</a:t>
            </a:r>
          </a:p>
          <a:p>
            <a:pPr lvl="1"/>
            <a:r>
              <a:rPr lang="en-US" b="1" dirty="0" smtClean="0">
                <a:solidFill>
                  <a:srgbClr val="FFFF00"/>
                </a:solidFill>
              </a:rPr>
              <a:t>Clinical facilities</a:t>
            </a:r>
          </a:p>
          <a:p>
            <a:pPr lvl="2"/>
            <a:r>
              <a:rPr lang="en-US" sz="2800" dirty="0" smtClean="0"/>
              <a:t>“The doctor’s office”</a:t>
            </a:r>
          </a:p>
          <a:p>
            <a:pPr lvl="2"/>
            <a:r>
              <a:rPr lang="en-US" sz="2800" dirty="0" smtClean="0"/>
              <a:t>Community health centers</a:t>
            </a:r>
          </a:p>
          <a:p>
            <a:pPr lvl="1"/>
            <a:r>
              <a:rPr lang="en-US" b="1" dirty="0" smtClean="0">
                <a:solidFill>
                  <a:srgbClr val="FFFF00"/>
                </a:solidFill>
              </a:rPr>
              <a:t>Diagnostic testing or therapeutic facilities</a:t>
            </a:r>
          </a:p>
          <a:p>
            <a:pPr lvl="2"/>
            <a:r>
              <a:rPr lang="en-US" sz="2800" dirty="0" smtClean="0"/>
              <a:t>Imaging centers</a:t>
            </a:r>
          </a:p>
          <a:p>
            <a:pPr lvl="2"/>
            <a:r>
              <a:rPr lang="en-US" sz="2800" dirty="0" smtClean="0"/>
              <a:t>Blood studies</a:t>
            </a:r>
          </a:p>
          <a:p>
            <a:pPr lvl="2"/>
            <a:r>
              <a:rPr lang="en-US" sz="2800" dirty="0" smtClean="0"/>
              <a:t>Etc.</a:t>
            </a:r>
            <a:endParaRPr lang="en-US" sz="2800" dirty="0"/>
          </a:p>
        </p:txBody>
      </p:sp>
    </p:spTree>
    <p:extLst>
      <p:ext uri="{BB962C8B-B14F-4D97-AF65-F5344CB8AC3E}">
        <p14:creationId xmlns:p14="http://schemas.microsoft.com/office/powerpoint/2010/main" val="322460938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pPr fontAlgn="auto">
              <a:spcAft>
                <a:spcPts val="0"/>
              </a:spcAft>
              <a:defRPr/>
            </a:pPr>
            <a:r>
              <a:rPr lang="en-US" b="1" dirty="0" smtClean="0"/>
              <a:t>Quality</a:t>
            </a:r>
            <a:r>
              <a:rPr lang="en-US" dirty="0" smtClean="0"/>
              <a:t> Can Be Assessed With Three Measures</a:t>
            </a:r>
            <a:endParaRPr lang="en-US" dirty="0"/>
          </a:p>
        </p:txBody>
      </p:sp>
      <p:sp>
        <p:nvSpPr>
          <p:cNvPr id="5" name="Content Placeholder 3"/>
          <p:cNvSpPr>
            <a:spLocks noGrp="1"/>
          </p:cNvSpPr>
          <p:nvPr>
            <p:ph idx="1"/>
          </p:nvPr>
        </p:nvSpPr>
        <p:spPr>
          <a:xfrm>
            <a:off x="457200" y="2103437"/>
            <a:ext cx="8458200" cy="3724096"/>
          </a:xfrm>
        </p:spPr>
        <p:txBody>
          <a:bodyPr/>
          <a:lstStyle/>
          <a:p>
            <a:r>
              <a:rPr lang="en-US" dirty="0" smtClean="0">
                <a:solidFill>
                  <a:srgbClr val="FFFF00"/>
                </a:solidFill>
              </a:rPr>
              <a:t>Structure</a:t>
            </a:r>
            <a:r>
              <a:rPr lang="en-US" dirty="0" smtClean="0"/>
              <a:t> measures</a:t>
            </a:r>
          </a:p>
          <a:p>
            <a:pPr lvl="1"/>
            <a:r>
              <a:rPr lang="en-US" dirty="0" smtClean="0"/>
              <a:t>Physical and organizational infrastructure in which care is delivered</a:t>
            </a:r>
          </a:p>
          <a:p>
            <a:r>
              <a:rPr lang="en-US" dirty="0" smtClean="0">
                <a:solidFill>
                  <a:srgbClr val="FFFF00"/>
                </a:solidFill>
              </a:rPr>
              <a:t>Process </a:t>
            </a:r>
            <a:r>
              <a:rPr lang="en-US" dirty="0" smtClean="0"/>
              <a:t>measures</a:t>
            </a:r>
          </a:p>
          <a:p>
            <a:pPr lvl="1"/>
            <a:r>
              <a:rPr lang="en-US" dirty="0" smtClean="0"/>
              <a:t>The procedures and formal processes that go into delivering care</a:t>
            </a:r>
          </a:p>
          <a:p>
            <a:r>
              <a:rPr lang="en-US" dirty="0" smtClean="0">
                <a:solidFill>
                  <a:srgbClr val="FFFF00"/>
                </a:solidFill>
              </a:rPr>
              <a:t>Outcome</a:t>
            </a:r>
            <a:r>
              <a:rPr lang="en-US" dirty="0" smtClean="0"/>
              <a:t> measures</a:t>
            </a:r>
          </a:p>
          <a:p>
            <a:pPr lvl="1"/>
            <a:r>
              <a:rPr lang="en-US" dirty="0" smtClean="0"/>
              <a:t>The result of care</a:t>
            </a:r>
            <a:endParaRPr lang="en-US" dirty="0"/>
          </a:p>
        </p:txBody>
      </p:sp>
    </p:spTree>
    <p:extLst>
      <p:ext uri="{BB962C8B-B14F-4D97-AF65-F5344CB8AC3E}">
        <p14:creationId xmlns:p14="http://schemas.microsoft.com/office/powerpoint/2010/main" val="1084068484"/>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997196"/>
          </a:xfrm>
        </p:spPr>
        <p:txBody>
          <a:bodyPr/>
          <a:lstStyle/>
          <a:p>
            <a:r>
              <a:rPr lang="en-US" sz="3600" dirty="0" smtClean="0"/>
              <a:t>Characteristics of Healthcare Quality—NCQA (1/2)</a:t>
            </a:r>
          </a:p>
        </p:txBody>
      </p:sp>
      <p:graphicFrame>
        <p:nvGraphicFramePr>
          <p:cNvPr id="4" name="Table 3"/>
          <p:cNvGraphicFramePr>
            <a:graphicFrameLocks noGrp="1"/>
          </p:cNvGraphicFramePr>
          <p:nvPr>
            <p:extLst>
              <p:ext uri="{D42A27DB-BD31-4B8C-83A1-F6EECF244321}">
                <p14:modId xmlns:p14="http://schemas.microsoft.com/office/powerpoint/2010/main" val="1396824395"/>
              </p:ext>
            </p:extLst>
          </p:nvPr>
        </p:nvGraphicFramePr>
        <p:xfrm>
          <a:off x="152400" y="1828800"/>
          <a:ext cx="8839201" cy="4632960"/>
        </p:xfrm>
        <a:graphic>
          <a:graphicData uri="http://schemas.openxmlformats.org/drawingml/2006/table">
            <a:tbl>
              <a:tblPr firstRow="1" bandRow="1">
                <a:tableStyleId>{5C22544A-7EE6-4342-B048-85BDC9FD1C3A}</a:tableStyleId>
              </a:tblPr>
              <a:tblGrid>
                <a:gridCol w="1623813"/>
                <a:gridCol w="2509529"/>
                <a:gridCol w="2288100"/>
                <a:gridCol w="2417759"/>
              </a:tblGrid>
              <a:tr h="152400">
                <a:tc>
                  <a:txBody>
                    <a:bodyPr/>
                    <a:lstStyle/>
                    <a:p>
                      <a:r>
                        <a:rPr lang="en-US" sz="2000" dirty="0" smtClean="0"/>
                        <a:t>Characteristic</a:t>
                      </a:r>
                      <a:endParaRPr lang="en-US" sz="2000" dirty="0"/>
                    </a:p>
                  </a:txBody>
                  <a:tcPr/>
                </a:tc>
                <a:tc>
                  <a:txBody>
                    <a:bodyPr/>
                    <a:lstStyle/>
                    <a:p>
                      <a:r>
                        <a:rPr lang="en-US" sz="2000" dirty="0" smtClean="0"/>
                        <a:t>Meaning</a:t>
                      </a:r>
                      <a:endParaRPr lang="en-US" sz="2000" dirty="0"/>
                    </a:p>
                  </a:txBody>
                  <a:tcPr/>
                </a:tc>
                <a:tc>
                  <a:txBody>
                    <a:bodyPr/>
                    <a:lstStyle/>
                    <a:p>
                      <a:r>
                        <a:rPr lang="en-US" sz="2000" dirty="0" smtClean="0"/>
                        <a:t>Example</a:t>
                      </a:r>
                      <a:endParaRPr lang="en-US" sz="2000" dirty="0"/>
                    </a:p>
                  </a:txBody>
                  <a:tcPr/>
                </a:tc>
                <a:tc>
                  <a:txBody>
                    <a:bodyPr/>
                    <a:lstStyle/>
                    <a:p>
                      <a:r>
                        <a:rPr lang="en-US" sz="2000" b="1" i="0" u="none" strike="noStrike" kern="1200" baseline="0" dirty="0" smtClean="0">
                          <a:solidFill>
                            <a:schemeClr val="lt1"/>
                          </a:solidFill>
                          <a:latin typeface="+mn-lt"/>
                          <a:ea typeface="+mn-ea"/>
                          <a:cs typeface="+mn-cs"/>
                        </a:rPr>
                        <a:t>How is it measured?</a:t>
                      </a:r>
                      <a:endParaRPr lang="en-US" sz="2000" dirty="0"/>
                    </a:p>
                  </a:txBody>
                  <a:tcPr/>
                </a:tc>
              </a:tr>
              <a:tr h="853440">
                <a:tc>
                  <a:txBody>
                    <a:bodyPr/>
                    <a:lstStyle/>
                    <a:p>
                      <a:r>
                        <a:rPr lang="en-US" sz="2000" b="0" i="0" u="none" strike="noStrike" kern="1200" baseline="0" dirty="0" smtClean="0">
                          <a:solidFill>
                            <a:schemeClr val="dk1"/>
                          </a:solidFill>
                          <a:latin typeface="+mn-lt"/>
                          <a:ea typeface="+mn-ea"/>
                          <a:cs typeface="+mn-cs"/>
                        </a:rPr>
                        <a:t>Access and</a:t>
                      </a:r>
                    </a:p>
                    <a:p>
                      <a:r>
                        <a:rPr lang="en-US" sz="2000" b="0" i="0" u="none" strike="noStrike" kern="1200" baseline="0" dirty="0" smtClean="0">
                          <a:solidFill>
                            <a:schemeClr val="dk1"/>
                          </a:solidFill>
                          <a:latin typeface="+mn-lt"/>
                          <a:ea typeface="+mn-ea"/>
                          <a:cs typeface="+mn-cs"/>
                        </a:rPr>
                        <a:t>service</a:t>
                      </a:r>
                    </a:p>
                  </a:txBody>
                  <a:tcPr/>
                </a:tc>
                <a:tc>
                  <a:txBody>
                    <a:bodyPr/>
                    <a:lstStyle/>
                    <a:p>
                      <a:r>
                        <a:rPr lang="en-US" sz="2000" b="0" i="0" u="none" strike="noStrike" kern="1200" baseline="0" dirty="0" smtClean="0">
                          <a:solidFill>
                            <a:schemeClr val="dk1"/>
                          </a:solidFill>
                          <a:latin typeface="+mn-lt"/>
                          <a:ea typeface="+mn-ea"/>
                          <a:cs typeface="+mn-cs"/>
                        </a:rPr>
                        <a:t>Access to needed care and good customer service</a:t>
                      </a:r>
                    </a:p>
                  </a:txBody>
                  <a:tcPr/>
                </a:tc>
                <a:tc>
                  <a:txBody>
                    <a:bodyPr/>
                    <a:lstStyle/>
                    <a:p>
                      <a:r>
                        <a:rPr lang="en-US" sz="2000" b="0" i="0" u="none" strike="noStrike" kern="1200" baseline="0" dirty="0" smtClean="0">
                          <a:solidFill>
                            <a:schemeClr val="dk1"/>
                          </a:solidFill>
                          <a:latin typeface="+mn-lt"/>
                          <a:ea typeface="+mn-ea"/>
                          <a:cs typeface="+mn-cs"/>
                        </a:rPr>
                        <a:t>Enough primary care physicians and specialists</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Patient satisfaction surveys, patient grievances and follow-up, etc.</a:t>
                      </a:r>
                      <a:endParaRPr lang="en-US" sz="2000" dirty="0"/>
                    </a:p>
                  </a:txBody>
                  <a:tcPr/>
                </a:tc>
              </a:tr>
              <a:tr h="198120">
                <a:tc>
                  <a:txBody>
                    <a:bodyPr/>
                    <a:lstStyle/>
                    <a:p>
                      <a:r>
                        <a:rPr lang="en-US" sz="2000" b="0" i="0" u="none" strike="noStrike" kern="1200" baseline="0" dirty="0" smtClean="0">
                          <a:solidFill>
                            <a:schemeClr val="dk1"/>
                          </a:solidFill>
                          <a:latin typeface="+mn-lt"/>
                          <a:ea typeface="+mn-ea"/>
                          <a:cs typeface="+mn-cs"/>
                        </a:rPr>
                        <a:t>Qualified</a:t>
                      </a:r>
                    </a:p>
                    <a:p>
                      <a:r>
                        <a:rPr lang="en-US" sz="2000" b="0" i="0" u="none" strike="noStrike" kern="1200" baseline="0" dirty="0" smtClean="0">
                          <a:solidFill>
                            <a:schemeClr val="dk1"/>
                          </a:solidFill>
                          <a:latin typeface="+mn-lt"/>
                          <a:ea typeface="+mn-ea"/>
                          <a:cs typeface="+mn-cs"/>
                        </a:rPr>
                        <a:t>providers</a:t>
                      </a:r>
                    </a:p>
                    <a:p>
                      <a:endParaRPr lang="en-US" sz="2000" dirty="0"/>
                    </a:p>
                  </a:txBody>
                  <a:tcPr/>
                </a:tc>
                <a:tc>
                  <a:txBody>
                    <a:bodyPr/>
                    <a:lstStyle/>
                    <a:p>
                      <a:r>
                        <a:rPr lang="en-US" sz="2000" b="0" i="0" u="none" strike="noStrike" kern="1200" baseline="0" dirty="0" smtClean="0">
                          <a:solidFill>
                            <a:schemeClr val="dk1"/>
                          </a:solidFill>
                          <a:latin typeface="+mn-lt"/>
                          <a:ea typeface="+mn-ea"/>
                          <a:cs typeface="+mn-cs"/>
                        </a:rPr>
                        <a:t>Personnel licensed and</a:t>
                      </a:r>
                    </a:p>
                    <a:p>
                      <a:r>
                        <a:rPr lang="en-US" sz="2000" b="0" i="0" u="none" strike="noStrike" kern="1200" baseline="0" dirty="0" smtClean="0">
                          <a:solidFill>
                            <a:schemeClr val="dk1"/>
                          </a:solidFill>
                          <a:latin typeface="+mn-lt"/>
                          <a:ea typeface="+mn-ea"/>
                          <a:cs typeface="+mn-cs"/>
                        </a:rPr>
                        <a:t>trained and patients</a:t>
                      </a:r>
                    </a:p>
                    <a:p>
                      <a:r>
                        <a:rPr lang="en-US" sz="2000" b="0" i="0" u="none" strike="noStrike" kern="1200" baseline="0" dirty="0" smtClean="0">
                          <a:solidFill>
                            <a:schemeClr val="dk1"/>
                          </a:solidFill>
                          <a:latin typeface="+mn-lt"/>
                          <a:ea typeface="+mn-ea"/>
                          <a:cs typeface="+mn-cs"/>
                        </a:rPr>
                        <a:t>satisfied with services</a:t>
                      </a:r>
                    </a:p>
                  </a:txBody>
                  <a:tcPr/>
                </a:tc>
                <a:tc>
                  <a:txBody>
                    <a:bodyPr/>
                    <a:lstStyle/>
                    <a:p>
                      <a:r>
                        <a:rPr lang="en-US" sz="2000" b="0" i="0" u="none" strike="noStrike" kern="1200" baseline="0" dirty="0" smtClean="0">
                          <a:solidFill>
                            <a:schemeClr val="dk1"/>
                          </a:solidFill>
                          <a:latin typeface="+mn-lt"/>
                          <a:ea typeface="+mn-ea"/>
                          <a:cs typeface="+mn-cs"/>
                        </a:rPr>
                        <a:t>System for checking credentials with sanctions</a:t>
                      </a:r>
                    </a:p>
                  </a:txBody>
                  <a:tcPr/>
                </a:tc>
                <a:tc>
                  <a:txBody>
                    <a:bodyPr/>
                    <a:lstStyle/>
                    <a:p>
                      <a:r>
                        <a:rPr lang="en-US" sz="2000" b="0" i="0" u="none" strike="noStrike" kern="1200" baseline="0" dirty="0" smtClean="0">
                          <a:solidFill>
                            <a:schemeClr val="dk1"/>
                          </a:solidFill>
                          <a:latin typeface="+mn-lt"/>
                          <a:ea typeface="+mn-ea"/>
                          <a:cs typeface="+mn-cs"/>
                        </a:rPr>
                        <a:t>Presence of system for checking credentials</a:t>
                      </a:r>
                    </a:p>
                  </a:txBody>
                  <a:tcPr/>
                </a:tc>
              </a:tr>
              <a:tr h="1219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Staying healthy</a:t>
                      </a:r>
                    </a:p>
                  </a:txBody>
                  <a:tcPr/>
                </a:tc>
                <a:tc>
                  <a:txBody>
                    <a:bodyPr/>
                    <a:lstStyle/>
                    <a:p>
                      <a:r>
                        <a:rPr lang="en-US" sz="2000" b="0" i="0" u="none" strike="noStrike" kern="1200" baseline="0" dirty="0" smtClean="0">
                          <a:solidFill>
                            <a:schemeClr val="dk1"/>
                          </a:solidFill>
                          <a:latin typeface="+mn-lt"/>
                          <a:ea typeface="+mn-ea"/>
                          <a:cs typeface="+mn-cs"/>
                        </a:rPr>
                        <a:t>Quality of services that help people maintain good health and avoid illness</a:t>
                      </a:r>
                    </a:p>
                  </a:txBody>
                  <a:tcPr/>
                </a:tc>
                <a:tc>
                  <a:txBody>
                    <a:bodyPr/>
                    <a:lstStyle/>
                    <a:p>
                      <a:r>
                        <a:rPr lang="en-US" sz="2000" b="0" i="0" u="none" strike="noStrike" kern="1200" baseline="0" dirty="0" smtClean="0">
                          <a:solidFill>
                            <a:schemeClr val="dk1"/>
                          </a:solidFill>
                          <a:latin typeface="+mn-lt"/>
                          <a:ea typeface="+mn-ea"/>
                          <a:cs typeface="+mn-cs"/>
                        </a:rPr>
                        <a:t>Evidence that patients are receiving appropriate</a:t>
                      </a:r>
                    </a:p>
                    <a:p>
                      <a:r>
                        <a:rPr lang="en-US" sz="2000" b="0" i="0" u="none" strike="noStrike" kern="1200" baseline="0" dirty="0" smtClean="0">
                          <a:solidFill>
                            <a:schemeClr val="dk1"/>
                          </a:solidFill>
                          <a:latin typeface="+mn-lt"/>
                          <a:ea typeface="+mn-ea"/>
                          <a:cs typeface="+mn-cs"/>
                        </a:rPr>
                        <a:t>screening tests</a:t>
                      </a:r>
                    </a:p>
                  </a:txBody>
                  <a:tcPr/>
                </a:tc>
                <a:tc>
                  <a:txBody>
                    <a:bodyPr/>
                    <a:lstStyle/>
                    <a:p>
                      <a:r>
                        <a:rPr lang="en-US" sz="2000" b="0" i="0" u="none" strike="noStrike" kern="1200" baseline="0" dirty="0" smtClean="0">
                          <a:solidFill>
                            <a:schemeClr val="dk1"/>
                          </a:solidFill>
                          <a:latin typeface="+mn-lt"/>
                          <a:ea typeface="+mn-ea"/>
                          <a:cs typeface="+mn-cs"/>
                        </a:rPr>
                        <a:t>Review of independently</a:t>
                      </a:r>
                    </a:p>
                    <a:p>
                      <a:r>
                        <a:rPr lang="en-US" sz="2000" b="0" i="0" u="none" strike="noStrike" kern="1200" baseline="0" dirty="0" smtClean="0">
                          <a:solidFill>
                            <a:schemeClr val="dk1"/>
                          </a:solidFill>
                          <a:latin typeface="+mn-lt"/>
                          <a:ea typeface="+mn-ea"/>
                          <a:cs typeface="+mn-cs"/>
                        </a:rPr>
                        <a:t>verified clinical records</a:t>
                      </a:r>
                    </a:p>
                  </a:txBody>
                  <a:tcPr/>
                </a:tc>
              </a:tr>
            </a:tbl>
          </a:graphicData>
        </a:graphic>
      </p:graphicFrame>
    </p:spTree>
    <p:extLst>
      <p:ext uri="{BB962C8B-B14F-4D97-AF65-F5344CB8AC3E}">
        <p14:creationId xmlns:p14="http://schemas.microsoft.com/office/powerpoint/2010/main" val="199939145"/>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997196"/>
          </a:xfrm>
        </p:spPr>
        <p:txBody>
          <a:bodyPr/>
          <a:lstStyle/>
          <a:p>
            <a:r>
              <a:rPr lang="en-US" sz="3600" dirty="0" smtClean="0"/>
              <a:t>Characteristics of Healthcare Quality—NCQA (2/2)</a:t>
            </a:r>
          </a:p>
        </p:txBody>
      </p:sp>
      <p:graphicFrame>
        <p:nvGraphicFramePr>
          <p:cNvPr id="4" name="Table 3"/>
          <p:cNvGraphicFramePr>
            <a:graphicFrameLocks noGrp="1"/>
          </p:cNvGraphicFramePr>
          <p:nvPr>
            <p:extLst>
              <p:ext uri="{D42A27DB-BD31-4B8C-83A1-F6EECF244321}">
                <p14:modId xmlns:p14="http://schemas.microsoft.com/office/powerpoint/2010/main" val="589976694"/>
              </p:ext>
            </p:extLst>
          </p:nvPr>
        </p:nvGraphicFramePr>
        <p:xfrm>
          <a:off x="152400" y="1828800"/>
          <a:ext cx="8839200" cy="3931920"/>
        </p:xfrm>
        <a:graphic>
          <a:graphicData uri="http://schemas.openxmlformats.org/drawingml/2006/table">
            <a:tbl>
              <a:tblPr firstRow="1" bandRow="1">
                <a:tableStyleId>{5C22544A-7EE6-4342-B048-85BDC9FD1C3A}</a:tableStyleId>
              </a:tblPr>
              <a:tblGrid>
                <a:gridCol w="1905000"/>
                <a:gridCol w="1905000"/>
                <a:gridCol w="2438400"/>
                <a:gridCol w="2590800"/>
              </a:tblGrid>
              <a:tr h="152400">
                <a:tc>
                  <a:txBody>
                    <a:bodyPr/>
                    <a:lstStyle/>
                    <a:p>
                      <a:r>
                        <a:rPr lang="en-US" sz="2000" dirty="0" smtClean="0"/>
                        <a:t>Characteristic</a:t>
                      </a:r>
                      <a:endParaRPr lang="en-US" sz="2000" dirty="0"/>
                    </a:p>
                  </a:txBody>
                  <a:tcPr/>
                </a:tc>
                <a:tc>
                  <a:txBody>
                    <a:bodyPr/>
                    <a:lstStyle/>
                    <a:p>
                      <a:r>
                        <a:rPr lang="en-US" sz="2000" dirty="0" smtClean="0"/>
                        <a:t>Meaning</a:t>
                      </a:r>
                      <a:endParaRPr lang="en-US" sz="2000" dirty="0"/>
                    </a:p>
                  </a:txBody>
                  <a:tcPr/>
                </a:tc>
                <a:tc>
                  <a:txBody>
                    <a:bodyPr/>
                    <a:lstStyle/>
                    <a:p>
                      <a:r>
                        <a:rPr lang="en-US" sz="2000" dirty="0" smtClean="0"/>
                        <a:t>Example</a:t>
                      </a:r>
                      <a:endParaRPr lang="en-US" sz="2000" dirty="0"/>
                    </a:p>
                  </a:txBody>
                  <a:tcPr/>
                </a:tc>
                <a:tc>
                  <a:txBody>
                    <a:bodyPr/>
                    <a:lstStyle/>
                    <a:p>
                      <a:r>
                        <a:rPr lang="en-US" sz="2000" b="1" i="0" u="none" strike="noStrike" kern="1200" baseline="0" dirty="0" smtClean="0">
                          <a:solidFill>
                            <a:schemeClr val="lt1"/>
                          </a:solidFill>
                          <a:latin typeface="+mn-lt"/>
                          <a:ea typeface="+mn-ea"/>
                          <a:cs typeface="+mn-cs"/>
                        </a:rPr>
                        <a:t>How is it measured?</a:t>
                      </a:r>
                      <a:endParaRPr lang="en-US" sz="2000" dirty="0"/>
                    </a:p>
                  </a:txBody>
                  <a:tcPr/>
                </a:tc>
              </a:tr>
              <a:tr h="1219200">
                <a:tc>
                  <a:txBody>
                    <a:bodyPr/>
                    <a:lstStyle/>
                    <a:p>
                      <a:r>
                        <a:rPr lang="en-US" sz="2000" b="0" i="0" u="none" strike="noStrike" kern="1200" baseline="0" dirty="0" smtClean="0">
                          <a:solidFill>
                            <a:schemeClr val="dk1"/>
                          </a:solidFill>
                          <a:latin typeface="+mn-lt"/>
                          <a:ea typeface="+mn-ea"/>
                          <a:cs typeface="+mn-cs"/>
                        </a:rPr>
                        <a:t>Getting better</a:t>
                      </a:r>
                    </a:p>
                  </a:txBody>
                  <a:tcPr/>
                </a:tc>
                <a:tc>
                  <a:txBody>
                    <a:bodyPr/>
                    <a:lstStyle/>
                    <a:p>
                      <a:r>
                        <a:rPr lang="en-US" sz="2000" b="0" i="0" u="none" strike="noStrike" kern="1200" baseline="0" dirty="0" smtClean="0">
                          <a:solidFill>
                            <a:schemeClr val="dk1"/>
                          </a:solidFill>
                          <a:latin typeface="+mn-lt"/>
                          <a:ea typeface="+mn-ea"/>
                          <a:cs typeface="+mn-cs"/>
                        </a:rPr>
                        <a:t>Quality of services that help people recover from illness</a:t>
                      </a:r>
                    </a:p>
                    <a:p>
                      <a:endParaRPr lang="en-US"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smtClean="0">
                          <a:solidFill>
                            <a:schemeClr val="dk1"/>
                          </a:solidFill>
                          <a:latin typeface="+mn-lt"/>
                          <a:ea typeface="+mn-ea"/>
                          <a:cs typeface="+mn-cs"/>
                        </a:rPr>
                        <a:t>Providing specific services, such as smoking cessation</a:t>
                      </a:r>
                    </a:p>
                  </a:txBody>
                  <a:tcPr/>
                </a:tc>
                <a:tc>
                  <a:txBody>
                    <a:bodyPr/>
                    <a:lstStyle/>
                    <a:p>
                      <a:r>
                        <a:rPr lang="en-US" sz="2000" b="0" i="0" u="none" strike="noStrike" kern="1200" baseline="0" dirty="0" smtClean="0">
                          <a:solidFill>
                            <a:schemeClr val="dk1"/>
                          </a:solidFill>
                          <a:latin typeface="+mn-lt"/>
                          <a:ea typeface="+mn-ea"/>
                          <a:cs typeface="+mn-cs"/>
                        </a:rPr>
                        <a:t>Review of independently</a:t>
                      </a:r>
                    </a:p>
                    <a:p>
                      <a:r>
                        <a:rPr lang="en-US" sz="2000" b="0" i="0" u="none" strike="noStrike" kern="1200" baseline="0" dirty="0" smtClean="0">
                          <a:solidFill>
                            <a:schemeClr val="dk1"/>
                          </a:solidFill>
                          <a:latin typeface="+mn-lt"/>
                          <a:ea typeface="+mn-ea"/>
                          <a:cs typeface="+mn-cs"/>
                        </a:rPr>
                        <a:t>verified clinical records</a:t>
                      </a:r>
                    </a:p>
                    <a:p>
                      <a:r>
                        <a:rPr lang="en-US" sz="2000" b="0" i="0" u="none" strike="noStrike" kern="1200" baseline="0" dirty="0" smtClean="0">
                          <a:solidFill>
                            <a:schemeClr val="dk1"/>
                          </a:solidFill>
                          <a:latin typeface="+mn-lt"/>
                          <a:ea typeface="+mn-ea"/>
                          <a:cs typeface="+mn-cs"/>
                        </a:rPr>
                        <a:t>Interviews with staff</a:t>
                      </a:r>
                    </a:p>
                  </a:txBody>
                  <a:tcPr/>
                </a:tc>
              </a:tr>
              <a:tr h="1219200">
                <a:tc>
                  <a:txBody>
                    <a:bodyPr/>
                    <a:lstStyle/>
                    <a:p>
                      <a:r>
                        <a:rPr lang="en-US" sz="2000" b="0" i="0" u="none" strike="noStrike" kern="1200" baseline="0" dirty="0" smtClean="0">
                          <a:solidFill>
                            <a:schemeClr val="dk1"/>
                          </a:solidFill>
                          <a:latin typeface="+mn-lt"/>
                          <a:ea typeface="+mn-ea"/>
                          <a:cs typeface="+mn-cs"/>
                        </a:rPr>
                        <a:t>Living with illness</a:t>
                      </a:r>
                    </a:p>
                    <a:p>
                      <a:endParaRPr lang="en-US" sz="2000" dirty="0"/>
                    </a:p>
                  </a:txBody>
                  <a:tcPr/>
                </a:tc>
                <a:tc>
                  <a:txBody>
                    <a:bodyPr/>
                    <a:lstStyle/>
                    <a:p>
                      <a:r>
                        <a:rPr lang="en-US" sz="2000" b="0" i="0" u="none" strike="noStrike" kern="1200" baseline="0" dirty="0" smtClean="0">
                          <a:solidFill>
                            <a:schemeClr val="dk1"/>
                          </a:solidFill>
                          <a:latin typeface="+mn-lt"/>
                          <a:ea typeface="+mn-ea"/>
                          <a:cs typeface="+mn-cs"/>
                        </a:rPr>
                        <a:t>Quality of services that help people manage chronic illness</a:t>
                      </a:r>
                    </a:p>
                  </a:txBody>
                  <a:tcPr/>
                </a:tc>
                <a:tc>
                  <a:txBody>
                    <a:bodyPr/>
                    <a:lstStyle/>
                    <a:p>
                      <a:r>
                        <a:rPr lang="en-US" sz="2000" b="0" i="0" u="none" strike="noStrike" kern="1200" baseline="0" dirty="0" smtClean="0">
                          <a:solidFill>
                            <a:schemeClr val="dk1"/>
                          </a:solidFill>
                          <a:latin typeface="+mn-lt"/>
                          <a:ea typeface="+mn-ea"/>
                          <a:cs typeface="+mn-cs"/>
                        </a:rPr>
                        <a:t>Programs to assist patients to manage chronic conditions like asthma</a:t>
                      </a:r>
                      <a:endParaRPr lang="en-US" sz="2000" dirty="0"/>
                    </a:p>
                  </a:txBody>
                  <a:tcPr/>
                </a:tc>
                <a:tc>
                  <a:txBody>
                    <a:bodyPr/>
                    <a:lstStyle/>
                    <a:p>
                      <a:r>
                        <a:rPr lang="en-US" sz="2000" b="0" i="0" u="none" strike="noStrike" kern="1200" baseline="0" dirty="0" smtClean="0">
                          <a:solidFill>
                            <a:schemeClr val="dk1"/>
                          </a:solidFill>
                          <a:latin typeface="+mn-lt"/>
                          <a:ea typeface="+mn-ea"/>
                          <a:cs typeface="+mn-cs"/>
                        </a:rPr>
                        <a:t>Review of independently</a:t>
                      </a:r>
                    </a:p>
                    <a:p>
                      <a:r>
                        <a:rPr lang="en-US" sz="2000" b="0" i="0" u="none" strike="noStrike" kern="1200" baseline="0" dirty="0" smtClean="0">
                          <a:solidFill>
                            <a:schemeClr val="dk1"/>
                          </a:solidFill>
                          <a:latin typeface="+mn-lt"/>
                          <a:ea typeface="+mn-ea"/>
                          <a:cs typeface="+mn-cs"/>
                        </a:rPr>
                        <a:t>verified clinical records</a:t>
                      </a:r>
                    </a:p>
                    <a:p>
                      <a:r>
                        <a:rPr lang="en-US" sz="2000" b="0" i="0" u="none" strike="noStrike" kern="1200" baseline="0" dirty="0" smtClean="0">
                          <a:solidFill>
                            <a:schemeClr val="dk1"/>
                          </a:solidFill>
                          <a:latin typeface="+mn-lt"/>
                          <a:ea typeface="+mn-ea"/>
                          <a:cs typeface="+mn-cs"/>
                        </a:rPr>
                        <a:t>Interviews with staff</a:t>
                      </a:r>
                      <a:endParaRPr lang="en-US" sz="2000" dirty="0" smtClean="0"/>
                    </a:p>
                  </a:txBody>
                  <a:tcPr/>
                </a:tc>
              </a:tr>
            </a:tbl>
          </a:graphicData>
        </a:graphic>
      </p:graphicFrame>
    </p:spTree>
    <p:extLst>
      <p:ext uri="{BB962C8B-B14F-4D97-AF65-F5344CB8AC3E}">
        <p14:creationId xmlns:p14="http://schemas.microsoft.com/office/powerpoint/2010/main" val="350357040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pPr fontAlgn="auto">
              <a:spcAft>
                <a:spcPts val="0"/>
              </a:spcAft>
              <a:defRPr/>
            </a:pPr>
            <a:r>
              <a:rPr lang="en-US" sz="4000" dirty="0" smtClean="0"/>
              <a:t>How Can Health Care Be Coordinated Among the Multiple Institutions that Provide Healthcare Services?</a:t>
            </a:r>
            <a:endParaRPr lang="en-US" sz="4000" dirty="0"/>
          </a:p>
        </p:txBody>
      </p:sp>
      <p:sp>
        <p:nvSpPr>
          <p:cNvPr id="5" name="Content Placeholder 3"/>
          <p:cNvSpPr>
            <a:spLocks noGrp="1"/>
          </p:cNvSpPr>
          <p:nvPr>
            <p:ph idx="1"/>
          </p:nvPr>
        </p:nvSpPr>
        <p:spPr>
          <a:xfrm>
            <a:off x="457200" y="2514600"/>
            <a:ext cx="8229600" cy="2609945"/>
          </a:xfrm>
        </p:spPr>
        <p:txBody>
          <a:bodyPr/>
          <a:lstStyle/>
          <a:p>
            <a:r>
              <a:rPr lang="en-US" sz="3000" dirty="0" smtClean="0"/>
              <a:t>Healthcare delivery systems aim to connect impatient and outpatient services, as well as short-term and long-term clinical services, to provide a coordinated system of care</a:t>
            </a:r>
          </a:p>
          <a:p>
            <a:pPr lvl="1"/>
            <a:r>
              <a:rPr lang="en-US" i="1" dirty="0" smtClean="0">
                <a:solidFill>
                  <a:srgbClr val="FFFF00"/>
                </a:solidFill>
              </a:rPr>
              <a:t>Integration</a:t>
            </a:r>
            <a:r>
              <a:rPr lang="en-US" dirty="0" smtClean="0"/>
              <a:t> of the many </a:t>
            </a:r>
            <a:r>
              <a:rPr lang="en-US" dirty="0" smtClean="0"/>
              <a:t>providers</a:t>
            </a:r>
          </a:p>
          <a:p>
            <a:pPr lvl="2"/>
            <a:r>
              <a:rPr lang="en-US" dirty="0" smtClean="0"/>
              <a:t>MD, DO, DC, NP, PT, etc.</a:t>
            </a:r>
            <a:endParaRPr lang="en-US" dirty="0"/>
          </a:p>
        </p:txBody>
      </p:sp>
    </p:spTree>
    <p:extLst>
      <p:ext uri="{BB962C8B-B14F-4D97-AF65-F5344CB8AC3E}">
        <p14:creationId xmlns:p14="http://schemas.microsoft.com/office/powerpoint/2010/main" val="45620512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1143000"/>
          </a:xfrm>
        </p:spPr>
        <p:txBody>
          <a:bodyPr rtlCol="0">
            <a:noAutofit/>
          </a:bodyPr>
          <a:lstStyle/>
          <a:p>
            <a:r>
              <a:rPr lang="en-US" sz="3600" dirty="0" smtClean="0"/>
              <a:t>What Types of Coordination of Care are Needed &amp; What Purposes Do They Serve?</a:t>
            </a:r>
            <a:endParaRPr lang="en-US" sz="3600" dirty="0"/>
          </a:p>
        </p:txBody>
      </p:sp>
      <p:sp>
        <p:nvSpPr>
          <p:cNvPr id="5" name="Content Placeholder 3"/>
          <p:cNvSpPr>
            <a:spLocks noGrp="1"/>
          </p:cNvSpPr>
          <p:nvPr>
            <p:ph idx="1"/>
          </p:nvPr>
        </p:nvSpPr>
        <p:spPr>
          <a:xfrm>
            <a:off x="457200" y="1874837"/>
            <a:ext cx="8229600" cy="4038029"/>
          </a:xfrm>
        </p:spPr>
        <p:txBody>
          <a:bodyPr/>
          <a:lstStyle/>
          <a:p>
            <a:r>
              <a:rPr lang="en-US" sz="3000" b="1" dirty="0" smtClean="0">
                <a:solidFill>
                  <a:srgbClr val="FFFF00"/>
                </a:solidFill>
              </a:rPr>
              <a:t>Coordination</a:t>
            </a:r>
            <a:r>
              <a:rPr lang="en-US" sz="3000" dirty="0" smtClean="0">
                <a:solidFill>
                  <a:srgbClr val="FFFF00"/>
                </a:solidFill>
              </a:rPr>
              <a:t> </a:t>
            </a:r>
            <a:r>
              <a:rPr lang="en-US" sz="3000" dirty="0" smtClean="0"/>
              <a:t>is sought between institutions and settings where care is delivered; it formally links institutions, services, and information</a:t>
            </a:r>
          </a:p>
          <a:p>
            <a:r>
              <a:rPr lang="en-US" sz="3000" b="1" dirty="0" smtClean="0">
                <a:solidFill>
                  <a:srgbClr val="FFFF00"/>
                </a:solidFill>
              </a:rPr>
              <a:t>Four types of coordination:</a:t>
            </a:r>
          </a:p>
          <a:p>
            <a:pPr marL="971550" lvl="1" indent="-514350">
              <a:buFont typeface="+mj-lt"/>
              <a:buAutoNum type="arabicPeriod"/>
            </a:pPr>
            <a:r>
              <a:rPr lang="en-US" dirty="0" smtClean="0"/>
              <a:t>Clinician-patient relationship</a:t>
            </a:r>
          </a:p>
          <a:p>
            <a:pPr marL="971550" lvl="1" indent="-514350">
              <a:buFont typeface="+mj-lt"/>
              <a:buAutoNum type="arabicPeriod"/>
            </a:pPr>
            <a:r>
              <a:rPr lang="en-US" dirty="0" smtClean="0"/>
              <a:t>Institutional coordination</a:t>
            </a:r>
          </a:p>
          <a:p>
            <a:pPr marL="971550" lvl="1" indent="-514350">
              <a:buFont typeface="+mj-lt"/>
              <a:buAutoNum type="arabicPeriod"/>
            </a:pPr>
            <a:r>
              <a:rPr lang="en-US" dirty="0" smtClean="0"/>
              <a:t>Financial coordination</a:t>
            </a:r>
          </a:p>
          <a:p>
            <a:pPr marL="971550" lvl="1" indent="-514350">
              <a:buFont typeface="+mj-lt"/>
              <a:buAutoNum type="arabicPeriod"/>
            </a:pPr>
            <a:r>
              <a:rPr lang="en-US" dirty="0" smtClean="0"/>
              <a:t>Coordination between health care </a:t>
            </a:r>
            <a:r>
              <a:rPr lang="en-US" i="1" dirty="0" smtClean="0"/>
              <a:t>and</a:t>
            </a:r>
            <a:r>
              <a:rPr lang="en-US" dirty="0" smtClean="0"/>
              <a:t> public health</a:t>
            </a:r>
            <a:endParaRPr lang="en-US" dirty="0"/>
          </a:p>
        </p:txBody>
      </p:sp>
    </p:spTree>
    <p:extLst>
      <p:ext uri="{BB962C8B-B14F-4D97-AF65-F5344CB8AC3E}">
        <p14:creationId xmlns:p14="http://schemas.microsoft.com/office/powerpoint/2010/main" val="2510919441"/>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775597"/>
          </a:xfrm>
        </p:spPr>
        <p:txBody>
          <a:bodyPr/>
          <a:lstStyle/>
          <a:p>
            <a:r>
              <a:rPr lang="en-US" sz="2800" dirty="0" smtClean="0"/>
              <a:t>Type of Coordination of Care, Intended Functions, and Challenges with Implementation (1/2)</a:t>
            </a:r>
          </a:p>
        </p:txBody>
      </p:sp>
      <p:graphicFrame>
        <p:nvGraphicFramePr>
          <p:cNvPr id="3" name="Table 2"/>
          <p:cNvGraphicFramePr>
            <a:graphicFrameLocks noGrp="1"/>
          </p:cNvGraphicFramePr>
          <p:nvPr>
            <p:extLst>
              <p:ext uri="{D42A27DB-BD31-4B8C-83A1-F6EECF244321}">
                <p14:modId xmlns:p14="http://schemas.microsoft.com/office/powerpoint/2010/main" val="788030718"/>
              </p:ext>
            </p:extLst>
          </p:nvPr>
        </p:nvGraphicFramePr>
        <p:xfrm>
          <a:off x="228600" y="1600200"/>
          <a:ext cx="8686800" cy="4876800"/>
        </p:xfrm>
        <a:graphic>
          <a:graphicData uri="http://schemas.openxmlformats.org/drawingml/2006/table">
            <a:tbl>
              <a:tblPr firstRow="1" bandRow="1">
                <a:tableStyleId>{5C22544A-7EE6-4342-B048-85BDC9FD1C3A}</a:tableStyleId>
              </a:tblPr>
              <a:tblGrid>
                <a:gridCol w="1676400"/>
                <a:gridCol w="3200400"/>
                <a:gridCol w="3810000"/>
              </a:tblGrid>
              <a:tr h="426720">
                <a:tc>
                  <a:txBody>
                    <a:bodyPr/>
                    <a:lstStyle/>
                    <a:p>
                      <a:r>
                        <a:rPr lang="en-US" sz="2000" dirty="0" smtClean="0"/>
                        <a:t>Type of Coordination</a:t>
                      </a:r>
                      <a:endParaRPr lang="en-US" sz="2000" dirty="0"/>
                    </a:p>
                  </a:txBody>
                  <a:tcPr/>
                </a:tc>
                <a:tc>
                  <a:txBody>
                    <a:bodyPr/>
                    <a:lstStyle/>
                    <a:p>
                      <a:r>
                        <a:rPr lang="en-US" sz="2000" dirty="0" smtClean="0"/>
                        <a:t>Intended Function</a:t>
                      </a:r>
                      <a:endParaRPr lang="en-US" sz="2000" dirty="0"/>
                    </a:p>
                  </a:txBody>
                  <a:tcPr/>
                </a:tc>
                <a:tc>
                  <a:txBody>
                    <a:bodyPr/>
                    <a:lstStyle/>
                    <a:p>
                      <a:r>
                        <a:rPr lang="en-US" sz="2000" b="1" i="0" u="none" strike="noStrike" kern="1200" baseline="0" dirty="0" smtClean="0">
                          <a:solidFill>
                            <a:schemeClr val="lt1"/>
                          </a:solidFill>
                          <a:latin typeface="+mn-lt"/>
                          <a:ea typeface="+mn-ea"/>
                          <a:cs typeface="+mn-cs"/>
                        </a:rPr>
                        <a:t>Challenges with implementation</a:t>
                      </a:r>
                      <a:endParaRPr lang="en-US" sz="2000" dirty="0"/>
                    </a:p>
                  </a:txBody>
                  <a:tcPr/>
                </a:tc>
              </a:tr>
              <a:tr h="2255520">
                <a:tc>
                  <a:txBody>
                    <a:bodyPr/>
                    <a:lstStyle/>
                    <a:p>
                      <a:r>
                        <a:rPr lang="en-US" sz="2000" b="0" i="0" u="none" strike="noStrike" kern="1200" baseline="0" dirty="0" smtClean="0">
                          <a:solidFill>
                            <a:schemeClr val="dk1"/>
                          </a:solidFill>
                          <a:latin typeface="+mn-lt"/>
                          <a:ea typeface="+mn-ea"/>
                          <a:cs typeface="+mn-cs"/>
                        </a:rPr>
                        <a:t>Clinician–patient</a:t>
                      </a:r>
                    </a:p>
                    <a:p>
                      <a:r>
                        <a:rPr lang="en-US" sz="2000" b="0" i="0" u="none" strike="noStrike" kern="1200" baseline="0" dirty="0" smtClean="0">
                          <a:solidFill>
                            <a:schemeClr val="dk1"/>
                          </a:solidFill>
                          <a:latin typeface="+mn-lt"/>
                          <a:ea typeface="+mn-ea"/>
                          <a:cs typeface="+mn-cs"/>
                        </a:rPr>
                        <a:t>relationship</a:t>
                      </a:r>
                    </a:p>
                  </a:txBody>
                  <a:tcPr/>
                </a:tc>
                <a:tc>
                  <a:txBody>
                    <a:bodyPr/>
                    <a:lstStyle/>
                    <a:p>
                      <a:r>
                        <a:rPr lang="en-US" sz="2000" b="0" i="0" u="none" strike="noStrike" kern="1200" baseline="0" dirty="0" smtClean="0">
                          <a:solidFill>
                            <a:schemeClr val="dk1"/>
                          </a:solidFill>
                          <a:latin typeface="+mn-lt"/>
                          <a:ea typeface="+mn-ea"/>
                          <a:cs typeface="+mn-cs"/>
                        </a:rPr>
                        <a:t>Continuity as a mechanism for ensuring coordination</a:t>
                      </a:r>
                    </a:p>
                    <a:p>
                      <a:r>
                        <a:rPr lang="en-US" sz="2000" b="0" i="0" u="none" strike="noStrike" kern="1200" baseline="0" dirty="0" smtClean="0">
                          <a:solidFill>
                            <a:schemeClr val="dk1"/>
                          </a:solidFill>
                          <a:latin typeface="+mn-lt"/>
                          <a:ea typeface="+mn-ea"/>
                          <a:cs typeface="+mn-cs"/>
                        </a:rPr>
                        <a:t>Development of one-to-one relationships built on knowledge and trust over extended periods of time</a:t>
                      </a:r>
                    </a:p>
                    <a:p>
                      <a:endParaRPr lang="en-US" sz="2000" dirty="0"/>
                    </a:p>
                  </a:txBody>
                  <a:tcPr/>
                </a:tc>
                <a:tc>
                  <a:txBody>
                    <a:bodyPr/>
                    <a:lstStyle/>
                    <a:p>
                      <a:r>
                        <a:rPr lang="en-US" sz="2000" b="0" i="0" u="none" strike="noStrike" kern="1200" baseline="0" dirty="0" smtClean="0">
                          <a:solidFill>
                            <a:schemeClr val="dk1"/>
                          </a:solidFill>
                          <a:latin typeface="+mn-lt"/>
                          <a:ea typeface="+mn-ea"/>
                          <a:cs typeface="+mn-cs"/>
                        </a:rPr>
                        <a:t>Multiple clinicians involved in care</a:t>
                      </a:r>
                    </a:p>
                    <a:p>
                      <a:r>
                        <a:rPr lang="en-US" sz="2000" b="0" i="0" u="none" strike="noStrike" kern="1200" baseline="0" dirty="0" smtClean="0">
                          <a:solidFill>
                            <a:schemeClr val="dk1"/>
                          </a:solidFill>
                          <a:latin typeface="+mn-lt"/>
                          <a:ea typeface="+mn-ea"/>
                          <a:cs typeface="+mn-cs"/>
                        </a:rPr>
                        <a:t>Team rather than individual concept of primary care </a:t>
                      </a:r>
                    </a:p>
                    <a:p>
                      <a:r>
                        <a:rPr lang="en-US" sz="2000" b="0" i="0" u="none" strike="noStrike" kern="1200" baseline="0" dirty="0" smtClean="0">
                          <a:solidFill>
                            <a:schemeClr val="dk1"/>
                          </a:solidFill>
                          <a:latin typeface="+mn-lt"/>
                          <a:ea typeface="+mn-ea"/>
                          <a:cs typeface="+mn-cs"/>
                        </a:rPr>
                        <a:t>Frequent changes in insurance coverage</a:t>
                      </a:r>
                    </a:p>
                    <a:p>
                      <a:r>
                        <a:rPr lang="en-US" sz="2000" b="0" i="0" u="none" strike="noStrike" kern="1200" baseline="0" dirty="0" smtClean="0">
                          <a:solidFill>
                            <a:schemeClr val="dk1"/>
                          </a:solidFill>
                          <a:latin typeface="+mn-lt"/>
                          <a:ea typeface="+mn-ea"/>
                          <a:cs typeface="+mn-cs"/>
                        </a:rPr>
                        <a:t>require change in health professionals</a:t>
                      </a:r>
                    </a:p>
                  </a:txBody>
                  <a:tcPr/>
                </a:tc>
              </a:tr>
              <a:tr h="1889760">
                <a:tc>
                  <a:txBody>
                    <a:bodyPr/>
                    <a:lstStyle/>
                    <a:p>
                      <a:r>
                        <a:rPr lang="en-US" sz="2000" b="0" i="0" u="none" strike="noStrike" kern="1200" baseline="0" dirty="0" smtClean="0">
                          <a:solidFill>
                            <a:schemeClr val="dk1"/>
                          </a:solidFill>
                          <a:latin typeface="+mn-lt"/>
                          <a:ea typeface="+mn-ea"/>
                          <a:cs typeface="+mn-cs"/>
                        </a:rPr>
                        <a:t>Institutional coordination</a:t>
                      </a:r>
                    </a:p>
                  </a:txBody>
                  <a:tcPr/>
                </a:tc>
                <a:tc>
                  <a:txBody>
                    <a:bodyPr/>
                    <a:lstStyle/>
                    <a:p>
                      <a:r>
                        <a:rPr lang="en-US" sz="2000" b="0" i="0" u="none" strike="noStrike" kern="1200" baseline="0" dirty="0" smtClean="0">
                          <a:solidFill>
                            <a:schemeClr val="dk1"/>
                          </a:solidFill>
                          <a:latin typeface="+mn-lt"/>
                          <a:ea typeface="+mn-ea"/>
                          <a:cs typeface="+mn-cs"/>
                        </a:rPr>
                        <a:t>Coordination of individual’s information between institutions needed to inform individual clinical and administrative decision making</a:t>
                      </a:r>
                    </a:p>
                  </a:txBody>
                  <a:tcPr/>
                </a:tc>
                <a:tc>
                  <a:txBody>
                    <a:bodyPr/>
                    <a:lstStyle/>
                    <a:p>
                      <a:r>
                        <a:rPr lang="en-US" sz="2000" b="0" i="0" u="none" strike="noStrike" kern="1200" baseline="0" dirty="0" smtClean="0">
                          <a:solidFill>
                            <a:schemeClr val="dk1"/>
                          </a:solidFill>
                          <a:latin typeface="+mn-lt"/>
                          <a:ea typeface="+mn-ea"/>
                          <a:cs typeface="+mn-cs"/>
                        </a:rPr>
                        <a:t>Different structures and governance often lead to lack of coordination between inpatient facilities and between inpatient and outpatient facilities  </a:t>
                      </a:r>
                      <a:endParaRPr lang="en-US" sz="2000" dirty="0" smtClean="0"/>
                    </a:p>
                  </a:txBody>
                  <a:tcPr/>
                </a:tc>
              </a:tr>
            </a:tbl>
          </a:graphicData>
        </a:graphic>
      </p:graphicFrame>
    </p:spTree>
    <p:extLst>
      <p:ext uri="{BB962C8B-B14F-4D97-AF65-F5344CB8AC3E}">
        <p14:creationId xmlns:p14="http://schemas.microsoft.com/office/powerpoint/2010/main" val="401173089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81000"/>
            <a:ext cx="8229600" cy="775597"/>
          </a:xfrm>
        </p:spPr>
        <p:txBody>
          <a:bodyPr/>
          <a:lstStyle/>
          <a:p>
            <a:r>
              <a:rPr lang="en-US" sz="2800" dirty="0" smtClean="0"/>
              <a:t>Type of Coordination of Care, Intended Functions, and Challenges with Implementation (2/2)</a:t>
            </a:r>
          </a:p>
        </p:txBody>
      </p:sp>
      <p:graphicFrame>
        <p:nvGraphicFramePr>
          <p:cNvPr id="3" name="Table 2"/>
          <p:cNvGraphicFramePr>
            <a:graphicFrameLocks noGrp="1"/>
          </p:cNvGraphicFramePr>
          <p:nvPr>
            <p:extLst>
              <p:ext uri="{D42A27DB-BD31-4B8C-83A1-F6EECF244321}">
                <p14:modId xmlns:p14="http://schemas.microsoft.com/office/powerpoint/2010/main" val="364641174"/>
              </p:ext>
            </p:extLst>
          </p:nvPr>
        </p:nvGraphicFramePr>
        <p:xfrm>
          <a:off x="228600" y="1600200"/>
          <a:ext cx="8686800" cy="4846320"/>
        </p:xfrm>
        <a:graphic>
          <a:graphicData uri="http://schemas.openxmlformats.org/drawingml/2006/table">
            <a:tbl>
              <a:tblPr firstRow="1" bandRow="1">
                <a:tableStyleId>{5C22544A-7EE6-4342-B048-85BDC9FD1C3A}</a:tableStyleId>
              </a:tblPr>
              <a:tblGrid>
                <a:gridCol w="1676400"/>
                <a:gridCol w="3733800"/>
                <a:gridCol w="3276600"/>
              </a:tblGrid>
              <a:tr h="590764">
                <a:tc>
                  <a:txBody>
                    <a:bodyPr/>
                    <a:lstStyle/>
                    <a:p>
                      <a:r>
                        <a:rPr lang="en-US" sz="2000" dirty="0" smtClean="0"/>
                        <a:t>Type of Coordination</a:t>
                      </a:r>
                      <a:endParaRPr lang="en-US" sz="2000" dirty="0"/>
                    </a:p>
                  </a:txBody>
                  <a:tcPr/>
                </a:tc>
                <a:tc>
                  <a:txBody>
                    <a:bodyPr/>
                    <a:lstStyle/>
                    <a:p>
                      <a:r>
                        <a:rPr lang="en-US" sz="2000" dirty="0" smtClean="0"/>
                        <a:t>Intended Function</a:t>
                      </a:r>
                      <a:endParaRPr lang="en-US" sz="2000" dirty="0"/>
                    </a:p>
                  </a:txBody>
                  <a:tcPr/>
                </a:tc>
                <a:tc>
                  <a:txBody>
                    <a:bodyPr/>
                    <a:lstStyle/>
                    <a:p>
                      <a:r>
                        <a:rPr lang="en-US" sz="2000" b="1" i="0" u="none" strike="noStrike" kern="1200" baseline="0" dirty="0" smtClean="0">
                          <a:solidFill>
                            <a:schemeClr val="lt1"/>
                          </a:solidFill>
                          <a:latin typeface="+mn-lt"/>
                          <a:ea typeface="+mn-ea"/>
                          <a:cs typeface="+mn-cs"/>
                        </a:rPr>
                        <a:t>Challenges with implementation</a:t>
                      </a:r>
                      <a:endParaRPr lang="en-US" sz="2000" dirty="0"/>
                    </a:p>
                  </a:txBody>
                  <a:tcPr/>
                </a:tc>
              </a:tr>
              <a:tr h="2388742">
                <a:tc>
                  <a:txBody>
                    <a:bodyPr/>
                    <a:lstStyle/>
                    <a:p>
                      <a:r>
                        <a:rPr lang="en-US" sz="1800" b="0" i="0" u="none" strike="noStrike" kern="1200" baseline="0" dirty="0" smtClean="0">
                          <a:solidFill>
                            <a:schemeClr val="dk1"/>
                          </a:solidFill>
                          <a:latin typeface="+mn-lt"/>
                          <a:ea typeface="+mn-ea"/>
                          <a:cs typeface="+mn-cs"/>
                        </a:rPr>
                        <a:t>Financial coordination</a:t>
                      </a:r>
                    </a:p>
                  </a:txBody>
                  <a:tcPr/>
                </a:tc>
                <a:tc>
                  <a:txBody>
                    <a:bodyPr/>
                    <a:lstStyle/>
                    <a:p>
                      <a:r>
                        <a:rPr lang="en-US" sz="2000" b="0" i="0" u="none" strike="noStrike" kern="1200" baseline="0" dirty="0" smtClean="0">
                          <a:solidFill>
                            <a:schemeClr val="dk1"/>
                          </a:solidFill>
                          <a:latin typeface="+mn-lt"/>
                          <a:ea typeface="+mn-ea"/>
                          <a:cs typeface="+mn-cs"/>
                        </a:rPr>
                        <a:t>Implies that a patient has comprehensive coverage</a:t>
                      </a:r>
                    </a:p>
                    <a:p>
                      <a:r>
                        <a:rPr lang="en-US" sz="2000" b="0" i="0" u="none" strike="noStrike" kern="1200" baseline="0" dirty="0" smtClean="0">
                          <a:solidFill>
                            <a:schemeClr val="dk1"/>
                          </a:solidFill>
                          <a:latin typeface="+mn-lt"/>
                          <a:ea typeface="+mn-ea"/>
                          <a:cs typeface="+mn-cs"/>
                        </a:rPr>
                        <a:t>for services provided by the full range of institutions</a:t>
                      </a:r>
                    </a:p>
                    <a:p>
                      <a:r>
                        <a:rPr lang="en-US" sz="2000" b="0" i="0" u="none" strike="noStrike" kern="1200" baseline="0" dirty="0" smtClean="0">
                          <a:solidFill>
                            <a:schemeClr val="dk1"/>
                          </a:solidFill>
                          <a:latin typeface="+mn-lt"/>
                          <a:ea typeface="+mn-ea"/>
                          <a:cs typeface="+mn-cs"/>
                        </a:rPr>
                        <a:t>Aims to maximize the efficiency of the care received and minimize the administrative effort required to manage the payment system</a:t>
                      </a:r>
                    </a:p>
                  </a:txBody>
                  <a:tcPr/>
                </a:tc>
                <a:tc>
                  <a:txBody>
                    <a:bodyPr/>
                    <a:lstStyle/>
                    <a:p>
                      <a:r>
                        <a:rPr lang="en-US" sz="2000" b="0" i="0" u="none" strike="noStrike" kern="1200" baseline="0" dirty="0" smtClean="0">
                          <a:solidFill>
                            <a:schemeClr val="dk1"/>
                          </a:solidFill>
                          <a:latin typeface="+mn-lt"/>
                          <a:ea typeface="+mn-ea"/>
                          <a:cs typeface="+mn-cs"/>
                        </a:rPr>
                        <a:t>Lack of comprehensive insurance coverage often means that essential services cannot be delivered or cannot be delivered at the most efficient or effective institutional site</a:t>
                      </a:r>
                    </a:p>
                  </a:txBody>
                  <a:tcPr/>
                </a:tc>
              </a:tr>
              <a:tr h="1592494">
                <a:tc>
                  <a:txBody>
                    <a:bodyPr/>
                    <a:lstStyle/>
                    <a:p>
                      <a:r>
                        <a:rPr lang="en-US" sz="2000" b="0" i="0" u="none" strike="noStrike" kern="1200" baseline="0" dirty="0" smtClean="0">
                          <a:solidFill>
                            <a:schemeClr val="dk1"/>
                          </a:solidFill>
                          <a:latin typeface="+mn-lt"/>
                          <a:ea typeface="+mn-ea"/>
                          <a:cs typeface="+mn-cs"/>
                        </a:rPr>
                        <a:t>Coordination between health care and public</a:t>
                      </a:r>
                    </a:p>
                    <a:p>
                      <a:r>
                        <a:rPr lang="en-US" sz="2000" b="0" i="0" u="none" strike="noStrike" kern="1200" baseline="0" dirty="0" smtClean="0">
                          <a:solidFill>
                            <a:schemeClr val="dk1"/>
                          </a:solidFill>
                          <a:latin typeface="+mn-lt"/>
                          <a:ea typeface="+mn-ea"/>
                          <a:cs typeface="+mn-cs"/>
                        </a:rPr>
                        <a:t>health</a:t>
                      </a:r>
                    </a:p>
                  </a:txBody>
                  <a:tcPr/>
                </a:tc>
                <a:tc>
                  <a:txBody>
                    <a:bodyPr/>
                    <a:lstStyle/>
                    <a:p>
                      <a:r>
                        <a:rPr lang="en-US" sz="2000" b="0" i="0" u="none" strike="noStrike" kern="1200" baseline="0" dirty="0" smtClean="0">
                          <a:solidFill>
                            <a:schemeClr val="dk1"/>
                          </a:solidFill>
                          <a:latin typeface="+mn-lt"/>
                          <a:ea typeface="+mn-ea"/>
                          <a:cs typeface="+mn-cs"/>
                        </a:rPr>
                        <a:t>Coordination of services between clinical care and public heath requires communication to ensure follow-up and to protect the health of others</a:t>
                      </a:r>
                    </a:p>
                  </a:txBody>
                  <a:tcPr/>
                </a:tc>
                <a:tc>
                  <a:txBody>
                    <a:bodyPr/>
                    <a:lstStyle/>
                    <a:p>
                      <a:r>
                        <a:rPr lang="en-US" sz="2000" b="0" i="0" u="none" strike="noStrike" kern="1200" baseline="0" dirty="0" smtClean="0">
                          <a:solidFill>
                            <a:schemeClr val="dk1"/>
                          </a:solidFill>
                          <a:latin typeface="+mn-lt"/>
                          <a:ea typeface="+mn-ea"/>
                          <a:cs typeface="+mn-cs"/>
                        </a:rPr>
                        <a:t>Lack of coordination of services between public health services and clinical care is often based on lack of communications</a:t>
                      </a:r>
                      <a:endParaRPr lang="en-US" sz="2000" dirty="0" smtClean="0"/>
                    </a:p>
                  </a:txBody>
                  <a:tcPr/>
                </a:tc>
              </a:tr>
            </a:tbl>
          </a:graphicData>
        </a:graphic>
      </p:graphicFrame>
    </p:spTree>
    <p:extLst>
      <p:ext uri="{BB962C8B-B14F-4D97-AF65-F5344CB8AC3E}">
        <p14:creationId xmlns:p14="http://schemas.microsoft.com/office/powerpoint/2010/main" val="2100142011"/>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rtlCol="0">
            <a:noAutofit/>
          </a:bodyPr>
          <a:lstStyle/>
          <a:p>
            <a:pPr fontAlgn="auto">
              <a:spcAft>
                <a:spcPts val="0"/>
              </a:spcAft>
              <a:defRPr/>
            </a:pPr>
            <a:r>
              <a:rPr lang="en-US" sz="3600" dirty="0" smtClean="0"/>
              <a:t>What Types of Healthcare Delivery Systems Are Being Developed </a:t>
            </a:r>
            <a:r>
              <a:rPr lang="en-US" sz="3000" dirty="0" smtClean="0"/>
              <a:t>and</a:t>
            </a:r>
            <a:r>
              <a:rPr lang="en-US" sz="3600" dirty="0" smtClean="0"/>
              <a:t> How Can They Help Ensure Coordination of Healthcare?</a:t>
            </a:r>
            <a:endParaRPr lang="en-US" sz="3600" dirty="0"/>
          </a:p>
        </p:txBody>
      </p:sp>
      <p:sp>
        <p:nvSpPr>
          <p:cNvPr id="5" name="Content Placeholder 3"/>
          <p:cNvSpPr>
            <a:spLocks noGrp="1"/>
          </p:cNvSpPr>
          <p:nvPr>
            <p:ph idx="1"/>
          </p:nvPr>
        </p:nvSpPr>
        <p:spPr>
          <a:xfrm>
            <a:off x="457200" y="2401413"/>
            <a:ext cx="8229600" cy="3274743"/>
          </a:xfrm>
        </p:spPr>
        <p:txBody>
          <a:bodyPr/>
          <a:lstStyle/>
          <a:p>
            <a:r>
              <a:rPr lang="en-US" dirty="0" smtClean="0"/>
              <a:t>Kaiser Permanente</a:t>
            </a:r>
          </a:p>
          <a:p>
            <a:r>
              <a:rPr lang="en-US" dirty="0" smtClean="0"/>
              <a:t>Veterans Administration</a:t>
            </a:r>
          </a:p>
          <a:p>
            <a:r>
              <a:rPr lang="en-US" dirty="0" smtClean="0"/>
              <a:t>The </a:t>
            </a:r>
            <a:r>
              <a:rPr lang="en-US" i="1" dirty="0" smtClean="0">
                <a:solidFill>
                  <a:srgbClr val="FFFF00"/>
                </a:solidFill>
                <a:effectLst/>
              </a:rPr>
              <a:t>Affordable Care Act </a:t>
            </a:r>
            <a:r>
              <a:rPr lang="en-US" dirty="0" smtClean="0"/>
              <a:t>has a large number of provisions that encourage demonstration projects for Medicare patients</a:t>
            </a:r>
          </a:p>
          <a:p>
            <a:pPr lvl="1"/>
            <a:r>
              <a:rPr lang="en-US" dirty="0" smtClean="0"/>
              <a:t>Currently under “repeal and replace” by new administration</a:t>
            </a:r>
            <a:endParaRPr lang="en-US" dirty="0"/>
          </a:p>
        </p:txBody>
      </p:sp>
    </p:spTree>
    <p:extLst>
      <p:ext uri="{BB962C8B-B14F-4D97-AF65-F5344CB8AC3E}">
        <p14:creationId xmlns:p14="http://schemas.microsoft.com/office/powerpoint/2010/main" val="264294341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rmAutofit fontScale="90000"/>
          </a:bodyPr>
          <a:lstStyle/>
          <a:p>
            <a:r>
              <a:rPr lang="en-US" dirty="0" smtClean="0"/>
              <a:t>Potential Roles for an Electronic Health Information System</a:t>
            </a:r>
            <a:endParaRPr lang="en-US" dirty="0"/>
          </a:p>
        </p:txBody>
      </p:sp>
      <p:sp>
        <p:nvSpPr>
          <p:cNvPr id="5" name="Content Placeholder 3"/>
          <p:cNvSpPr>
            <a:spLocks noGrp="1"/>
          </p:cNvSpPr>
          <p:nvPr>
            <p:ph idx="1"/>
          </p:nvPr>
        </p:nvSpPr>
        <p:spPr>
          <a:xfrm>
            <a:off x="457200" y="1874837"/>
            <a:ext cx="8229600" cy="4093428"/>
          </a:xfrm>
        </p:spPr>
        <p:txBody>
          <a:bodyPr/>
          <a:lstStyle/>
          <a:p>
            <a:r>
              <a:rPr lang="en-US" sz="2800" dirty="0" smtClean="0"/>
              <a:t>Health information and data</a:t>
            </a:r>
          </a:p>
          <a:p>
            <a:r>
              <a:rPr lang="en-US" sz="2800" dirty="0" smtClean="0"/>
              <a:t>Order entry/management</a:t>
            </a:r>
          </a:p>
          <a:p>
            <a:r>
              <a:rPr lang="en-US" sz="2800" dirty="0" smtClean="0"/>
              <a:t>Decision support management</a:t>
            </a:r>
          </a:p>
          <a:p>
            <a:r>
              <a:rPr lang="en-US" sz="2800" dirty="0" smtClean="0"/>
              <a:t>Electronic communication and </a:t>
            </a:r>
            <a:br>
              <a:rPr lang="en-US" sz="2800" dirty="0" smtClean="0"/>
            </a:br>
            <a:r>
              <a:rPr lang="en-US" sz="2800" dirty="0" smtClean="0"/>
              <a:t>connectivity</a:t>
            </a:r>
          </a:p>
          <a:p>
            <a:r>
              <a:rPr lang="en-US" sz="2800" dirty="0"/>
              <a:t>Patient support</a:t>
            </a:r>
          </a:p>
          <a:p>
            <a:r>
              <a:rPr lang="en-US" sz="2800" dirty="0"/>
              <a:t>Results management</a:t>
            </a:r>
          </a:p>
          <a:p>
            <a:r>
              <a:rPr lang="en-US" sz="2800" dirty="0"/>
              <a:t>Administrative processes </a:t>
            </a:r>
          </a:p>
          <a:p>
            <a:r>
              <a:rPr lang="en-US" sz="2800" dirty="0"/>
              <a:t>Reporting and population </a:t>
            </a:r>
            <a:r>
              <a:rPr lang="en-US" sz="2800" dirty="0" smtClean="0"/>
              <a:t>health</a:t>
            </a:r>
            <a:endParaRPr lang="en-US" dirty="0" smtClean="0"/>
          </a:p>
        </p:txBody>
      </p:sp>
    </p:spTree>
    <p:extLst>
      <p:ext uri="{BB962C8B-B14F-4D97-AF65-F5344CB8AC3E}">
        <p14:creationId xmlns:p14="http://schemas.microsoft.com/office/powerpoint/2010/main" val="1013425852"/>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rtlCol="0">
            <a:noAutofit/>
          </a:bodyPr>
          <a:lstStyle/>
          <a:p>
            <a:pPr fontAlgn="auto">
              <a:spcAft>
                <a:spcPts val="0"/>
              </a:spcAft>
              <a:defRPr/>
            </a:pPr>
            <a:r>
              <a:rPr lang="en-US" dirty="0" smtClean="0"/>
              <a:t>How is Technology Being Used to Improve the Quality of Care?</a:t>
            </a:r>
            <a:endParaRPr lang="en-US" dirty="0"/>
          </a:p>
        </p:txBody>
      </p:sp>
      <p:sp>
        <p:nvSpPr>
          <p:cNvPr id="5" name="Content Placeholder 3"/>
          <p:cNvSpPr>
            <a:spLocks noGrp="1"/>
          </p:cNvSpPr>
          <p:nvPr>
            <p:ph idx="1"/>
          </p:nvPr>
        </p:nvSpPr>
        <p:spPr>
          <a:xfrm>
            <a:off x="457200" y="1874837"/>
            <a:ext cx="8229600" cy="3714863"/>
          </a:xfrm>
        </p:spPr>
        <p:txBody>
          <a:bodyPr/>
          <a:lstStyle/>
          <a:p>
            <a:r>
              <a:rPr lang="en-US" sz="2800" dirty="0" smtClean="0"/>
              <a:t>The U.S. relies on market mechanisms to develop, </a:t>
            </a:r>
            <a:r>
              <a:rPr lang="en-US" sz="2800" dirty="0" smtClean="0"/>
              <a:t>introduce </a:t>
            </a:r>
            <a:r>
              <a:rPr lang="en-US" sz="2800" dirty="0" smtClean="0"/>
              <a:t>and disseminate technology</a:t>
            </a:r>
          </a:p>
          <a:p>
            <a:pPr lvl="1"/>
            <a:r>
              <a:rPr lang="en-US" sz="2600" dirty="0" smtClean="0"/>
              <a:t>Rapid innovation when high financial compensation</a:t>
            </a:r>
          </a:p>
          <a:p>
            <a:r>
              <a:rPr lang="en-US" sz="2800" dirty="0" smtClean="0"/>
              <a:t>U.S. investment in basic and applied research through the National Institutes of Health (NIH)</a:t>
            </a:r>
          </a:p>
          <a:p>
            <a:r>
              <a:rPr lang="en-US" sz="2800" dirty="0" smtClean="0"/>
              <a:t>Increased knowledge of the human genome has laid the groundwork for new diagnostic and therapeutic approaches, as well as a better understanding of the causes of disease</a:t>
            </a:r>
            <a:endParaRPr lang="en-US" sz="2800" dirty="0"/>
          </a:p>
        </p:txBody>
      </p:sp>
    </p:spTree>
    <p:extLst>
      <p:ext uri="{BB962C8B-B14F-4D97-AF65-F5344CB8AC3E}">
        <p14:creationId xmlns:p14="http://schemas.microsoft.com/office/powerpoint/2010/main" val="119057396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3075"/>
            <a:ext cx="8229600" cy="1143000"/>
          </a:xfrm>
        </p:spPr>
        <p:txBody>
          <a:bodyPr rtlCol="0">
            <a:noAutofit/>
          </a:bodyPr>
          <a:lstStyle/>
          <a:p>
            <a:pPr fontAlgn="auto">
              <a:spcAft>
                <a:spcPts val="0"/>
              </a:spcAft>
              <a:defRPr/>
            </a:pPr>
            <a:r>
              <a:rPr lang="en-US" sz="3200" dirty="0" smtClean="0"/>
              <a:t>What Mechanisms Are Being Used to Monitor and Ensure the Quality of Health Care in the US?</a:t>
            </a:r>
            <a:endParaRPr lang="en-US" sz="3200" dirty="0"/>
          </a:p>
        </p:txBody>
      </p:sp>
      <p:sp>
        <p:nvSpPr>
          <p:cNvPr id="5" name="Content Placeholder 3"/>
          <p:cNvSpPr>
            <a:spLocks noGrp="1"/>
          </p:cNvSpPr>
          <p:nvPr>
            <p:ph idx="1"/>
          </p:nvPr>
        </p:nvSpPr>
        <p:spPr>
          <a:xfrm>
            <a:off x="457200" y="1798637"/>
            <a:ext cx="8229600" cy="4525963"/>
          </a:xfrm>
        </p:spPr>
        <p:txBody>
          <a:bodyPr/>
          <a:lstStyle/>
          <a:p>
            <a:r>
              <a:rPr lang="en-US" sz="3000" dirty="0" smtClean="0"/>
              <a:t>Accreditation of academic institutions</a:t>
            </a:r>
          </a:p>
          <a:p>
            <a:r>
              <a:rPr lang="en-US" sz="3000" dirty="0" smtClean="0"/>
              <a:t>Individual credentialing of health professionals</a:t>
            </a:r>
          </a:p>
          <a:p>
            <a:r>
              <a:rPr lang="en-US" sz="3000" dirty="0" smtClean="0"/>
              <a:t>Increasing requirements for continuing education, recertification, and maintenance of licensure</a:t>
            </a:r>
          </a:p>
          <a:p>
            <a:r>
              <a:rPr lang="en-US" sz="3000" dirty="0" smtClean="0"/>
              <a:t>Integrating financial compensation with quality of care through the use of pay-for-performance approaches</a:t>
            </a:r>
          </a:p>
        </p:txBody>
      </p:sp>
    </p:spTree>
    <p:extLst>
      <p:ext uri="{BB962C8B-B14F-4D97-AF65-F5344CB8AC3E}">
        <p14:creationId xmlns:p14="http://schemas.microsoft.com/office/powerpoint/2010/main" val="3595252249"/>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3075"/>
            <a:ext cx="8229600" cy="1143000"/>
          </a:xfrm>
        </p:spPr>
        <p:txBody>
          <a:bodyPr rtlCol="0">
            <a:noAutofit/>
          </a:bodyPr>
          <a:lstStyle/>
          <a:p>
            <a:pPr fontAlgn="auto">
              <a:spcAft>
                <a:spcPts val="0"/>
              </a:spcAft>
              <a:defRPr/>
            </a:pPr>
            <a:r>
              <a:rPr lang="en-US" sz="3200" dirty="0">
                <a:solidFill>
                  <a:schemeClr val="accent4">
                    <a:lumMod val="60000"/>
                    <a:lumOff val="40000"/>
                  </a:schemeClr>
                </a:solidFill>
              </a:rPr>
              <a:t>What Mechanisms Are Being Used to Monitor and Ensure the Quality of Health Care in the US?</a:t>
            </a:r>
            <a:endParaRPr lang="en-US" sz="4000" dirty="0">
              <a:solidFill>
                <a:schemeClr val="accent4">
                  <a:lumMod val="60000"/>
                  <a:lumOff val="40000"/>
                </a:schemeClr>
              </a:solidFill>
            </a:endParaRPr>
          </a:p>
        </p:txBody>
      </p:sp>
      <p:sp>
        <p:nvSpPr>
          <p:cNvPr id="5" name="Content Placeholder 3"/>
          <p:cNvSpPr>
            <a:spLocks noGrp="1"/>
          </p:cNvSpPr>
          <p:nvPr>
            <p:ph idx="1"/>
          </p:nvPr>
        </p:nvSpPr>
        <p:spPr>
          <a:xfrm>
            <a:off x="457200" y="1798637"/>
            <a:ext cx="8229600" cy="4525963"/>
          </a:xfrm>
        </p:spPr>
        <p:txBody>
          <a:bodyPr/>
          <a:lstStyle/>
          <a:p>
            <a:r>
              <a:rPr lang="en-US" sz="3000" dirty="0" smtClean="0"/>
              <a:t>Evidence-based recommendations or clinical guidelines</a:t>
            </a:r>
          </a:p>
          <a:p>
            <a:r>
              <a:rPr lang="en-US" sz="3000" dirty="0" smtClean="0"/>
              <a:t>Hospital privileges and approval to perform specific procedures</a:t>
            </a:r>
          </a:p>
          <a:p>
            <a:r>
              <a:rPr lang="en-US" sz="3000" dirty="0" smtClean="0"/>
              <a:t>Accreditation of additional healthcare organizations</a:t>
            </a:r>
          </a:p>
          <a:p>
            <a:r>
              <a:rPr lang="en-US" sz="3000" dirty="0" smtClean="0"/>
              <a:t>Malpractice liability for more health professionals</a:t>
            </a:r>
          </a:p>
          <a:p>
            <a:r>
              <a:rPr lang="en-US" sz="3000" dirty="0" smtClean="0"/>
              <a:t>Disclosure of medical errors</a:t>
            </a:r>
            <a:endParaRPr lang="en-US" sz="3000" dirty="0"/>
          </a:p>
        </p:txBody>
      </p:sp>
    </p:spTree>
    <p:extLst>
      <p:ext uri="{BB962C8B-B14F-4D97-AF65-F5344CB8AC3E}">
        <p14:creationId xmlns:p14="http://schemas.microsoft.com/office/powerpoint/2010/main" val="2092012850"/>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rtlCol="0">
            <a:noAutofit/>
          </a:bodyPr>
          <a:lstStyle/>
          <a:p>
            <a:pPr fontAlgn="auto">
              <a:spcAft>
                <a:spcPts val="0"/>
              </a:spcAft>
              <a:defRPr/>
            </a:pPr>
            <a:r>
              <a:rPr lang="en-US" sz="3600" dirty="0" smtClean="0"/>
              <a:t>Can Disclosing Medical Errors Contribute to Quality of Care and Serve as an Alternative to Malpractice?</a:t>
            </a:r>
            <a:endParaRPr lang="en-US" sz="3600" dirty="0"/>
          </a:p>
        </p:txBody>
      </p:sp>
      <p:sp>
        <p:nvSpPr>
          <p:cNvPr id="5" name="Content Placeholder 3"/>
          <p:cNvSpPr>
            <a:spLocks noGrp="1"/>
          </p:cNvSpPr>
          <p:nvPr>
            <p:ph idx="1"/>
          </p:nvPr>
        </p:nvSpPr>
        <p:spPr>
          <a:xfrm>
            <a:off x="457200" y="2332037"/>
            <a:ext cx="8229600" cy="3505575"/>
          </a:xfrm>
        </p:spPr>
        <p:txBody>
          <a:bodyPr/>
          <a:lstStyle/>
          <a:p>
            <a:r>
              <a:rPr lang="en-US" sz="3000" dirty="0" smtClean="0"/>
              <a:t>Institutions are integrating the disclosure process with other aspects of patient safety and risk management activities</a:t>
            </a:r>
          </a:p>
          <a:p>
            <a:pPr lvl="1"/>
            <a:r>
              <a:rPr lang="en-US" dirty="0" smtClean="0"/>
              <a:t>Provide support for the disclosure process, including educating clinicians</a:t>
            </a:r>
          </a:p>
          <a:p>
            <a:r>
              <a:rPr lang="en-US" sz="3000" i="1" dirty="0" smtClean="0">
                <a:solidFill>
                  <a:srgbClr val="FFFF00"/>
                </a:solidFill>
              </a:rPr>
              <a:t>Growing acceptance </a:t>
            </a:r>
            <a:r>
              <a:rPr lang="en-US" sz="3000" dirty="0" smtClean="0"/>
              <a:t>of disclosure as a way of addressing medical errors</a:t>
            </a:r>
          </a:p>
          <a:p>
            <a:endParaRPr lang="en-US" sz="2800" dirty="0"/>
          </a:p>
        </p:txBody>
      </p:sp>
    </p:spTree>
    <p:extLst>
      <p:ext uri="{BB962C8B-B14F-4D97-AF65-F5344CB8AC3E}">
        <p14:creationId xmlns:p14="http://schemas.microsoft.com/office/powerpoint/2010/main" val="117019877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676400" y="2057400"/>
            <a:ext cx="5791200" cy="3323987"/>
          </a:xfrm>
        </p:spPr>
        <p:txBody>
          <a:bodyPr/>
          <a:lstStyle/>
          <a:p>
            <a:pPr algn="ctr"/>
            <a:r>
              <a:rPr lang="en-US" dirty="0" smtClean="0"/>
              <a:t>END</a:t>
            </a:r>
            <a:br>
              <a:rPr lang="en-US" dirty="0" smtClean="0"/>
            </a:br>
            <a:r>
              <a:rPr lang="en-US" dirty="0" smtClean="0"/>
              <a:t/>
            </a:r>
            <a:br>
              <a:rPr lang="en-US" dirty="0" smtClean="0"/>
            </a:br>
            <a:r>
              <a:rPr lang="en-US" sz="2400" b="1" dirty="0">
                <a:solidFill>
                  <a:schemeClr val="accent1">
                    <a:lumMod val="40000"/>
                    <a:lumOff val="60000"/>
                  </a:schemeClr>
                </a:solidFill>
              </a:rPr>
              <a:t>If you have any questions, contact </a:t>
            </a:r>
            <a:r>
              <a:rPr lang="en-US" sz="2400" b="1" dirty="0" smtClean="0">
                <a:solidFill>
                  <a:schemeClr val="accent1">
                    <a:lumMod val="40000"/>
                    <a:lumOff val="60000"/>
                  </a:schemeClr>
                </a:solidFill>
              </a:rPr>
              <a:t>me</a:t>
            </a:r>
            <a:br>
              <a:rPr lang="en-US" sz="2400" b="1" dirty="0" smtClean="0">
                <a:solidFill>
                  <a:schemeClr val="accent1">
                    <a:lumMod val="40000"/>
                    <a:lumOff val="60000"/>
                  </a:schemeClr>
                </a:solidFill>
              </a:rPr>
            </a:br>
            <a:r>
              <a:rPr lang="en-US" sz="2400" b="1" dirty="0" smtClean="0">
                <a:solidFill>
                  <a:schemeClr val="accent1">
                    <a:lumMod val="40000"/>
                    <a:lumOff val="60000"/>
                  </a:schemeClr>
                </a:solidFill>
              </a:rPr>
              <a:t>via Canvas Email</a:t>
            </a:r>
            <a:r>
              <a:rPr lang="en-US" dirty="0"/>
              <a:t/>
            </a:r>
            <a:br>
              <a:rPr lang="en-US" dirty="0"/>
            </a:br>
            <a:r>
              <a:rPr lang="en-US" dirty="0"/>
              <a:t/>
            </a:r>
            <a:br>
              <a:rPr lang="en-US" dirty="0"/>
            </a:br>
            <a:endParaRPr lang="en-US" dirty="0" smtClean="0"/>
          </a:p>
        </p:txBody>
      </p:sp>
    </p:spTree>
    <p:extLst>
      <p:ext uri="{BB962C8B-B14F-4D97-AF65-F5344CB8AC3E}">
        <p14:creationId xmlns:p14="http://schemas.microsoft.com/office/powerpoint/2010/main" val="3210672325"/>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Blue_Streaks 4x3 Template Segoe">
  <a:themeElements>
    <a:clrScheme name="5-00535_Cumbre Ejecutiva OEM Latinoamérica">
      <a:dk1>
        <a:sysClr val="windowText" lastClr="000000"/>
      </a:dk1>
      <a:lt1>
        <a:sysClr val="window" lastClr="FFFFFF"/>
      </a:lt1>
      <a:dk2>
        <a:srgbClr val="424456"/>
      </a:dk2>
      <a:lt2>
        <a:srgbClr val="DEDEDE"/>
      </a:lt2>
      <a:accent1>
        <a:srgbClr val="16B3D5"/>
      </a:accent1>
      <a:accent2>
        <a:srgbClr val="C4652D"/>
      </a:accent2>
      <a:accent3>
        <a:srgbClr val="13D989"/>
      </a:accent3>
      <a:accent4>
        <a:srgbClr val="FFCC00"/>
      </a:accent4>
      <a:accent5>
        <a:srgbClr val="2868F8"/>
      </a:accent5>
      <a:accent6>
        <a:srgbClr val="A04DA3"/>
      </a:accent6>
      <a:hlink>
        <a:srgbClr val="FFFF00"/>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400" dirty="0" smtClean="0">
            <a:solidFill>
              <a:srgbClr val="FFFFFF"/>
            </a:solidFill>
            <a:effectLst>
              <a:outerShdw blurRad="38100" dist="38100" dir="2700000" algn="tl">
                <a:srgbClr val="000000">
                  <a:alpha val="43137"/>
                </a:srgbClr>
              </a:outerShdw>
            </a:effectLst>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txDef>
      <a:spPr>
        <a:noFill/>
      </a:spPr>
      <a:bodyPr wrap="none" rtlCol="0">
        <a:spAutoFit/>
      </a:bodyPr>
      <a:lstStyle>
        <a:defPPr>
          <a:defRPr dirty="0" err="1" smtClean="0">
            <a:effectLst>
              <a:outerShdw blurRad="38100" dist="38100" dir="2700000" algn="tl">
                <a:srgbClr val="000000">
                  <a:alpha val="43137"/>
                </a:srgbClr>
              </a:outerShdw>
            </a:effectLs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1781</Words>
  <Application>Microsoft Office PowerPoint</Application>
  <PresentationFormat>On-screen Show (4:3)</PresentationFormat>
  <Paragraphs>196</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Trebuchet MS</vt:lpstr>
      <vt:lpstr>Wingdings</vt:lpstr>
      <vt:lpstr>1_Blue_Streaks 4x3 Template Segoe</vt:lpstr>
      <vt:lpstr>Introduction to Public Health PUBH01101</vt:lpstr>
      <vt:lpstr>NOTE</vt:lpstr>
      <vt:lpstr>Learning Objectives</vt:lpstr>
      <vt:lpstr>Learning Objectives</vt:lpstr>
      <vt:lpstr>Vignette 1</vt:lpstr>
      <vt:lpstr>Vignette 2</vt:lpstr>
      <vt:lpstr>Vignette 3</vt:lpstr>
      <vt:lpstr>Vignette 3 (cont.)</vt:lpstr>
      <vt:lpstr>Concepts to Consider (1)</vt:lpstr>
      <vt:lpstr>Concepts to Consider (2)</vt:lpstr>
      <vt:lpstr>Concepts to Consider  (3)</vt:lpstr>
      <vt:lpstr>Overview of the US Health and Medicine Institution</vt:lpstr>
      <vt:lpstr>What Institutions Make Up the Healthcare System?</vt:lpstr>
      <vt:lpstr>What Types of Inpatient Facilities Exist in the United States?</vt:lpstr>
      <vt:lpstr>What Types of Outpatient Facilities Exist in the United States?</vt:lpstr>
      <vt:lpstr>Quality Can Be Assessed With Three Measures</vt:lpstr>
      <vt:lpstr>Characteristics of Healthcare Quality—NCQA (1/2)</vt:lpstr>
      <vt:lpstr>Characteristics of Healthcare Quality—NCQA (2/2)</vt:lpstr>
      <vt:lpstr>How Can Health Care Be Coordinated Among the Multiple Institutions that Provide Healthcare Services?</vt:lpstr>
      <vt:lpstr>What Types of Coordination of Care are Needed &amp; What Purposes Do They Serve?</vt:lpstr>
      <vt:lpstr>Type of Coordination of Care, Intended Functions, and Challenges with Implementation (1/2)</vt:lpstr>
      <vt:lpstr>Type of Coordination of Care, Intended Functions, and Challenges with Implementation (2/2)</vt:lpstr>
      <vt:lpstr>What Types of Healthcare Delivery Systems Are Being Developed and How Can They Help Ensure Coordination of Healthcare?</vt:lpstr>
      <vt:lpstr>Potential Roles for an Electronic Health Information System</vt:lpstr>
      <vt:lpstr>How is Technology Being Used to Improve the Quality of Care?</vt:lpstr>
      <vt:lpstr>What Mechanisms Are Being Used to Monitor and Ensure the Quality of Health Care in the US?</vt:lpstr>
      <vt:lpstr>What Mechanisms Are Being Used to Monitor and Ensure the Quality of Health Care in the US?</vt:lpstr>
      <vt:lpstr>Can Disclosing Medical Errors Contribute to Quality of Care and Serve as an Alternative to Malpractice?</vt:lpstr>
      <vt:lpstr>END  If you have any questions, contact me via Canvas Email  </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institutions</dc:title>
  <dc:creator>DrB</dc:creator>
  <cp:lastModifiedBy>David Beavers</cp:lastModifiedBy>
  <cp:revision>37</cp:revision>
  <dcterms:created xsi:type="dcterms:W3CDTF">2014-11-29T01:26:55Z</dcterms:created>
  <dcterms:modified xsi:type="dcterms:W3CDTF">2017-07-16T15:00:02Z</dcterms:modified>
</cp:coreProperties>
</file>